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9"/>
  </p:notesMasterIdLst>
  <p:handoutMasterIdLst>
    <p:handoutMasterId r:id="rId40"/>
  </p:handoutMasterIdLst>
  <p:sldIdLst>
    <p:sldId id="332" r:id="rId5"/>
    <p:sldId id="1836" r:id="rId6"/>
    <p:sldId id="1833" r:id="rId7"/>
    <p:sldId id="289" r:id="rId8"/>
    <p:sldId id="319" r:id="rId9"/>
    <p:sldId id="320" r:id="rId10"/>
    <p:sldId id="322" r:id="rId11"/>
    <p:sldId id="323" r:id="rId12"/>
    <p:sldId id="324" r:id="rId13"/>
    <p:sldId id="329" r:id="rId14"/>
    <p:sldId id="262" r:id="rId15"/>
    <p:sldId id="258" r:id="rId16"/>
    <p:sldId id="259" r:id="rId17"/>
    <p:sldId id="333" r:id="rId18"/>
    <p:sldId id="334" r:id="rId19"/>
    <p:sldId id="263" r:id="rId20"/>
    <p:sldId id="265" r:id="rId21"/>
    <p:sldId id="264" r:id="rId22"/>
    <p:sldId id="266" r:id="rId23"/>
    <p:sldId id="267" r:id="rId24"/>
    <p:sldId id="268" r:id="rId25"/>
    <p:sldId id="269" r:id="rId26"/>
    <p:sldId id="270" r:id="rId27"/>
    <p:sldId id="271" r:id="rId28"/>
    <p:sldId id="1823" r:id="rId29"/>
    <p:sldId id="1825" r:id="rId30"/>
    <p:sldId id="273" r:id="rId31"/>
    <p:sldId id="274" r:id="rId32"/>
    <p:sldId id="272" r:id="rId33"/>
    <p:sldId id="1834" r:id="rId34"/>
    <p:sldId id="330" r:id="rId35"/>
    <p:sldId id="331" r:id="rId36"/>
    <p:sldId id="1835" r:id="rId37"/>
    <p:sldId id="279" r:id="rId38"/>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5393"/>
    <a:srgbClr val="B47BF6"/>
    <a:srgbClr val="B970A4"/>
    <a:srgbClr val="C39C2F"/>
    <a:srgbClr val="C59C27"/>
    <a:srgbClr val="D13940"/>
    <a:srgbClr val="EF9A1A"/>
    <a:srgbClr val="907262"/>
    <a:srgbClr val="B3CD1F"/>
    <a:srgbClr val="43B1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59" autoAdjust="0"/>
    <p:restoredTop sz="95840" autoAdjust="0"/>
  </p:normalViewPr>
  <p:slideViewPr>
    <p:cSldViewPr snapToGrid="0" showGuides="1">
      <p:cViewPr varScale="1">
        <p:scale>
          <a:sx n="107" d="100"/>
          <a:sy n="107" d="100"/>
        </p:scale>
        <p:origin x="536" y="176"/>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5/18/22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5/18/22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2621848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2402066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 practice to try and if it works for your team add it to your processes. Easier to get started with Kanban and add practices</a:t>
            </a:r>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865820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other columns In Review etc. you can be as creative as you want. Design it how it works for you. </a:t>
            </a:r>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1595413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 cost of context switching, Kanban is good at exposing bottlenecks, If you have a column like “Waiting for Review or Blocked” that is full you can easily see the bottleneck. </a:t>
            </a:r>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715342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 Kanban to manage my different projects at with enough detail in the issues, labels and checklists to help ease the cost of the inevitable context switch. You can also use personal Kanban’s for your personal life</a:t>
            </a:r>
          </a:p>
        </p:txBody>
      </p:sp>
      <p:sp>
        <p:nvSpPr>
          <p:cNvPr id="4" name="Slide Number Placeholder 3"/>
          <p:cNvSpPr>
            <a:spLocks noGrp="1"/>
          </p:cNvSpPr>
          <p:nvPr>
            <p:ph type="sldNum" sz="quarter" idx="5"/>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4256956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1724735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4278731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Kanban board and a new task comes up, you can determine if you have the bandwidth to work on it or what you will have to put on the back burner to give you that time. This can set up a good discussion with your advisor or supervisor or team to negotiate what time should be spent on or whether the task can be added.</a:t>
            </a:r>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395918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3894148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Senior staff have the vision but they don’t usually do the coding</a:t>
            </a:r>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3319381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are a student or post-doc the time period is usually known</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2737570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Onboarding checklist for new members. Process can be improved by adding items as needed. What kind of checklists do you need. Also, policies help ensure consistency in </a:t>
            </a:r>
            <a:r>
              <a:rPr lang="en-US" dirty="0" err="1"/>
              <a:t>xSDK</a:t>
            </a:r>
            <a:r>
              <a:rPr lang="en-US" dirty="0"/>
              <a:t> across projects the build the </a:t>
            </a:r>
            <a:r>
              <a:rPr lang="en-US" dirty="0" err="1"/>
              <a:t>librarys</a:t>
            </a:r>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4034722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Heavy weight approaches do not usually fit the scientific domain well. For a small team using agile the team can choose the processes that will help the particular team.</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849015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Scrum is widely used in the enterprise communities. Scrum in scientific teams has not been explored much.</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671667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critical components above the red box. The left hand side is emphasized over the right such as  Working Software. Although comprehensive documentation is important, Working Software would take </a:t>
            </a:r>
            <a:r>
              <a:rPr lang="en-US" dirty="0" err="1"/>
              <a:t>precendence</a:t>
            </a:r>
            <a:r>
              <a:rPr lang="en-US" dirty="0"/>
              <a:t>. Look over the manifesto and the four main components. </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1425427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have time to go over all the principles …Have the software out to the customer as soon as you can and as often as you can</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6281732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324" y="2743200"/>
            <a:ext cx="9495011"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12188825"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72675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828324" y="1600200"/>
            <a:ext cx="10360501"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828324" y="1600200"/>
            <a:ext cx="10157354" cy="667875"/>
          </a:xfrm>
        </p:spPr>
        <p:txBody>
          <a:bodyPr/>
          <a:lstStyle>
            <a:lvl1pPr algn="l">
              <a:buNone/>
              <a:defRPr sz="4400" b="0" cap="none">
                <a:solidFill>
                  <a:srgbClr val="FFFFFF"/>
                </a:solidFill>
              </a:defRPr>
            </a:lvl1pPr>
          </a:lstStyle>
          <a:p>
            <a:r>
              <a:rPr kumimoji="0" lang="en-US"/>
              <a:t>Click to edit Master title style</a:t>
            </a:r>
            <a:endParaRPr kumimoji="0" lang="en-US" dirty="0"/>
          </a:p>
        </p:txBody>
      </p:sp>
      <p:sp>
        <p:nvSpPr>
          <p:cNvPr id="13" name="Slide Number Placeholder 12"/>
          <p:cNvSpPr>
            <a:spLocks noGrp="1"/>
          </p:cNvSpPr>
          <p:nvPr>
            <p:ph type="sldNum" sz="quarter" idx="11"/>
          </p:nvPr>
        </p:nvSpPr>
        <p:spPr>
          <a:xfrm>
            <a:off x="0" y="1752600"/>
            <a:ext cx="1726750" cy="701676"/>
          </a:xfrm>
          <a:prstGeom prst="rect">
            <a:avLst/>
          </a:prstGeom>
        </p:spPr>
        <p:txBody>
          <a:bodyPr>
            <a:noAutofit/>
          </a:bodyPr>
          <a:lstStyle>
            <a:lvl1pPr>
              <a:defRPr sz="2400">
                <a:solidFill>
                  <a:srgbClr val="FFFFFF"/>
                </a:solidFill>
              </a:defRPr>
            </a:lvl1pPr>
          </a:lstStyle>
          <a:p>
            <a:pPr algn="ctr" eaLnBrk="1" latinLnBrk="0" hangingPunct="1"/>
            <a:fld id="{F0C94032-CD4C-4C25-B0C2-CEC720522D92}" type="slidenum">
              <a:rPr kumimoji="0" lang="en-US" smtClean="0"/>
              <a:pPr algn="ctr" eaLnBrk="1" latinLnBrk="0" hangingPunct="1"/>
              <a:t>‹#›</a:t>
            </a:fld>
            <a:endParaRPr kumimoji="0" lang="en-US" sz="2400" dirty="0">
              <a:solidFill>
                <a:srgbClr val="FFFFFF"/>
              </a:solidFill>
            </a:endParaRPr>
          </a:p>
        </p:txBody>
      </p:sp>
      <p:sp>
        <p:nvSpPr>
          <p:cNvPr id="10" name="Footer Placeholder 4"/>
          <p:cNvSpPr>
            <a:spLocks noGrp="1"/>
          </p:cNvSpPr>
          <p:nvPr>
            <p:ph type="ftr" sz="quarter" idx="3"/>
          </p:nvPr>
        </p:nvSpPr>
        <p:spPr>
          <a:xfrm>
            <a:off x="514169" y="6435568"/>
            <a:ext cx="4059169" cy="218473"/>
          </a:xfrm>
          <a:prstGeom prst="rect">
            <a:avLst/>
          </a:prstGeom>
        </p:spPr>
        <p:txBody>
          <a:bodyPr/>
          <a:lstStyle>
            <a:lvl1pPr algn="l">
              <a:defRPr sz="1200">
                <a:latin typeface="Calibri"/>
                <a:cs typeface="Calibri"/>
              </a:defRPr>
            </a:lvl1pPr>
          </a:lstStyle>
          <a:p>
            <a:endParaRPr lang="en-US" dirty="0">
              <a:latin typeface="Arial" pitchFamily="34" charset="0"/>
              <a:cs typeface="Arial" pitchFamily="34" charset="0"/>
            </a:endParaRPr>
          </a:p>
        </p:txBody>
      </p:sp>
      <p:pic>
        <p:nvPicPr>
          <p:cNvPr id="11" name="Picture 10" descr="IDEAS_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330747" y="6236786"/>
            <a:ext cx="1401117" cy="485998"/>
          </a:xfrm>
          <a:prstGeom prst="rect">
            <a:avLst/>
          </a:prstGeom>
        </p:spPr>
      </p:pic>
      <p:pic>
        <p:nvPicPr>
          <p:cNvPr id="12" name="Picture 11">
            <a:extLst>
              <a:ext uri="{FF2B5EF4-FFF2-40B4-BE49-F238E27FC236}">
                <a16:creationId xmlns:a16="http://schemas.microsoft.com/office/drawing/2014/main" id="{D43F2E29-D923-E449-87DA-691D3382DA10}"/>
              </a:ext>
            </a:extLst>
          </p:cNvPr>
          <p:cNvPicPr>
            <a:picLocks noChangeAspect="1"/>
          </p:cNvPicPr>
          <p:nvPr userDrawn="1"/>
        </p:nvPicPr>
        <p:blipFill>
          <a:blip r:embed="rId3" cstate="print"/>
          <a:stretch>
            <a:fillRect/>
          </a:stretch>
        </p:blipFill>
        <p:spPr>
          <a:xfrm>
            <a:off x="9426619" y="6115528"/>
            <a:ext cx="2366963" cy="640080"/>
          </a:xfrm>
          <a:prstGeom prst="rect">
            <a:avLst/>
          </a:prstGeom>
        </p:spPr>
      </p:pic>
      <p:sp>
        <p:nvSpPr>
          <p:cNvPr id="14" name="Rectangle 6">
            <a:extLst>
              <a:ext uri="{FF2B5EF4-FFF2-40B4-BE49-F238E27FC236}">
                <a16:creationId xmlns:a16="http://schemas.microsoft.com/office/drawing/2014/main" id="{96FBCAFB-8167-4C4C-9FAA-536E2379E788}"/>
              </a:ext>
            </a:extLst>
          </p:cNvPr>
          <p:cNvSpPr>
            <a:spLocks noChangeArrowheads="1"/>
          </p:cNvSpPr>
          <p:nvPr userDrawn="1"/>
        </p:nvSpPr>
        <p:spPr bwMode="auto">
          <a:xfrm flipH="1">
            <a:off x="163375" y="6479785"/>
            <a:ext cx="210301" cy="152400"/>
          </a:xfrm>
          <a:prstGeom prst="rect">
            <a:avLst/>
          </a:prstGeom>
          <a:noFill/>
          <a:ln w="9525">
            <a:noFill/>
            <a:miter lim="800000"/>
          </a:ln>
          <a:effectLst/>
        </p:spPr>
        <p:txBody>
          <a:bodyPr lIns="0" tIns="0" rIns="0" bIns="0"/>
          <a:lstStyle/>
          <a:p>
            <a:pPr algn="r" defTabSz="173038">
              <a:lnSpc>
                <a:spcPct val="90000"/>
              </a:lnSpc>
              <a:defRPr>
                <a:uFillTx/>
              </a:defRPr>
            </a:pPr>
            <a:fld id="{040BB257-551A-4736-B50F-DCF1BA034C06}" type="slidenum">
              <a:rPr lang="en-US" sz="1000" smtClean="0">
                <a:solidFill>
                  <a:schemeClr val="tx1"/>
                </a:solidFill>
                <a:uFillTx/>
                <a:latin typeface="Arial" pitchFamily="34" charset="0"/>
                <a:cs typeface="Arial" pitchFamily="34" charset="0"/>
              </a:rPr>
              <a:pPr algn="r" defTabSz="173038">
                <a:lnSpc>
                  <a:spcPct val="90000"/>
                </a:lnSpc>
                <a:defRPr>
                  <a:uFillTx/>
                </a:defRPr>
              </a:pPr>
              <a:t>‹#›</a:t>
            </a:fld>
            <a:endParaRPr lang="en-US" sz="1000" dirty="0">
              <a:solidFill>
                <a:schemeClr val="tx1"/>
              </a:solidFill>
              <a:uFillTx/>
              <a:latin typeface="Arial" pitchFamily="34" charset="0"/>
              <a:cs typeface="Arial" pitchFamily="34" charset="0"/>
            </a:endParaRPr>
          </a:p>
        </p:txBody>
      </p:sp>
    </p:spTree>
    <p:extLst>
      <p:ext uri="{BB962C8B-B14F-4D97-AF65-F5344CB8AC3E}">
        <p14:creationId xmlns:p14="http://schemas.microsoft.com/office/powerpoint/2010/main" val="232030440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2" r:id="rId8"/>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agilemanifesto.org/"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5.jpe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betterscientificsoftware.github.io/A-Team-Tools/"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a.co/eEgWvKj" TargetMode="External"/><Relationship Id="rId7" Type="http://schemas.openxmlformats.org/officeDocument/2006/relationships/image" Target="../media/image21.tiff"/><Relationship Id="rId2" Type="http://schemas.openxmlformats.org/officeDocument/2006/relationships/hyperlink" Target="http://a.co/eUGIe95" TargetMode="External"/><Relationship Id="rId1" Type="http://schemas.openxmlformats.org/officeDocument/2006/relationships/slideLayout" Target="../slideLayouts/slideLayout3.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hyperlink" Target="http://a.co/22EPvt6"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trilinos/Trilinos/wiki/New-Trilinos-Developers"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xsdk.info/polici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Agile Methodologies</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u="sng"/>
              <a:t>Greg </a:t>
            </a:r>
            <a:r>
              <a:rPr lang="en-US" u="sng" dirty="0"/>
              <a:t>Watson </a:t>
            </a:r>
            <a:r>
              <a:rPr lang="en-US" sz="2000" dirty="0"/>
              <a:t>(he/him)</a:t>
            </a:r>
            <a:br>
              <a:rPr lang="en-US" sz="2000" dirty="0"/>
            </a:br>
            <a:r>
              <a:rPr lang="en-US" sz="2000" dirty="0"/>
              <a:t>Oak Ridge National Laboratory</a:t>
            </a:r>
          </a:p>
          <a:p>
            <a:pPr>
              <a:spcBef>
                <a:spcPts val="2800"/>
              </a:spcBef>
            </a:pPr>
            <a:r>
              <a:rPr lang="en-US" sz="2000" dirty="0"/>
              <a:t>Better Scientific Software tutorial @ ISC 2022</a:t>
            </a:r>
          </a:p>
          <a:p>
            <a:pPr>
              <a:spcBef>
                <a:spcPts val="2800"/>
              </a:spcBef>
            </a:pPr>
            <a:r>
              <a:rPr lang="en-US" sz="2000" dirty="0"/>
              <a:t>Contributors: David E. Bernholdt (ORNL), Patricia A. Grubel (LANL), Rinku K. Gupta (ANL), Michael A. Heroux (SNL), Mark C. Miller (LLNL), James M. </a:t>
            </a:r>
            <a:r>
              <a:rPr lang="en-US" sz="2000" dirty="0" err="1"/>
              <a:t>Willenbring</a:t>
            </a:r>
            <a:r>
              <a:rPr lang="en-US" sz="2000" dirty="0"/>
              <a:t> (SNL)</a:t>
            </a:r>
          </a:p>
        </p:txBody>
      </p:sp>
      <p:sp>
        <p:nvSpPr>
          <p:cNvPr id="2" name="TextBox 1">
            <a:extLst>
              <a:ext uri="{FF2B5EF4-FFF2-40B4-BE49-F238E27FC236}">
                <a16:creationId xmlns:a16="http://schemas.microsoft.com/office/drawing/2014/main" id="{E670BBA4-E084-684A-82FB-CEFE37C762F8}"/>
              </a:ext>
            </a:extLst>
          </p:cNvPr>
          <p:cNvSpPr txBox="1"/>
          <p:nvPr/>
        </p:nvSpPr>
        <p:spPr>
          <a:xfrm>
            <a:off x="10459617" y="5805489"/>
            <a:ext cx="1397434" cy="350865"/>
          </a:xfrm>
          <a:prstGeom prst="rect">
            <a:avLst/>
          </a:prstGeom>
          <a:noFill/>
        </p:spPr>
        <p:txBody>
          <a:bodyPr wrap="none" lIns="118872" tIns="91440" rIns="118872" bIns="91440" rtlCol="0" anchor="ctr" anchorCtr="0">
            <a:spAutoFit/>
          </a:bodyPr>
          <a:lstStyle/>
          <a:p>
            <a:pPr>
              <a:lnSpc>
                <a:spcPct val="90000"/>
              </a:lnSpc>
            </a:pPr>
            <a:r>
              <a:rPr lang="en-US" sz="1200" dirty="0"/>
              <a:t>LA-UR-22-23061</a:t>
            </a:r>
          </a:p>
        </p:txBody>
      </p:sp>
    </p:spTree>
    <p:extLst>
      <p:ext uri="{BB962C8B-B14F-4D97-AF65-F5344CB8AC3E}">
        <p14:creationId xmlns:p14="http://schemas.microsoft.com/office/powerpoint/2010/main" val="4107876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460763" y="2964675"/>
            <a:ext cx="11375136" cy="914400"/>
          </a:xfrm>
        </p:spPr>
        <p:txBody>
          <a:bodyPr>
            <a:normAutofit/>
          </a:bodyPr>
          <a:lstStyle/>
          <a:p>
            <a:pPr algn="ctr"/>
            <a:r>
              <a:rPr lang="en-US" sz="4000" dirty="0"/>
              <a:t>Agile Methodologies</a:t>
            </a:r>
          </a:p>
        </p:txBody>
      </p:sp>
    </p:spTree>
    <p:extLst>
      <p:ext uri="{BB962C8B-B14F-4D97-AF65-F5344CB8AC3E}">
        <p14:creationId xmlns:p14="http://schemas.microsoft.com/office/powerpoint/2010/main" val="2964428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Why Agile?</a:t>
            </a:r>
          </a:p>
        </p:txBody>
      </p:sp>
      <p:sp>
        <p:nvSpPr>
          <p:cNvPr id="3" name="Content Placeholder 2"/>
          <p:cNvSpPr>
            <a:spLocks noGrp="1"/>
          </p:cNvSpPr>
          <p:nvPr>
            <p:ph idx="1"/>
          </p:nvPr>
        </p:nvSpPr>
        <p:spPr>
          <a:xfrm>
            <a:off x="368424" y="834836"/>
            <a:ext cx="11369809" cy="4047778"/>
          </a:xfrm>
        </p:spPr>
        <p:txBody>
          <a:bodyPr/>
          <a:lstStyle/>
          <a:p>
            <a:pPr marL="0" indent="0">
              <a:buNone/>
            </a:pPr>
            <a:endParaRPr lang="en-US" dirty="0"/>
          </a:p>
          <a:p>
            <a:r>
              <a:rPr lang="en-US" dirty="0"/>
              <a:t>Fits the research experience better than heavier-weight approaches</a:t>
            </a:r>
          </a:p>
          <a:p>
            <a:pPr lvl="1"/>
            <a:r>
              <a:rPr lang="en-US" dirty="0"/>
              <a:t>Aligns more naturally with how scientific progress is made</a:t>
            </a:r>
          </a:p>
          <a:p>
            <a:r>
              <a:rPr lang="en-US" dirty="0"/>
              <a:t>Well-suited for scientific software efforts (when tailored correctly)</a:t>
            </a:r>
          </a:p>
          <a:p>
            <a:pPr lvl="1"/>
            <a:r>
              <a:rPr lang="en-US" dirty="0"/>
              <a:t>Works well for small teams</a:t>
            </a:r>
          </a:p>
          <a:p>
            <a:pPr lvl="1"/>
            <a:r>
              <a:rPr lang="en-US" dirty="0">
                <a:uFillTx/>
              </a:rPr>
              <a:t>Provides meaningful, beneficial structure that promotes</a:t>
            </a:r>
          </a:p>
          <a:p>
            <a:pPr lvl="2"/>
            <a:r>
              <a:rPr lang="en-US" dirty="0">
                <a:uFillTx/>
              </a:rPr>
              <a:t>Productivity</a:t>
            </a:r>
          </a:p>
          <a:p>
            <a:pPr lvl="2"/>
            <a:r>
              <a:rPr lang="en-US" dirty="0">
                <a:uFillTx/>
              </a:rPr>
              <a:t>Productization</a:t>
            </a:r>
          </a:p>
          <a:p>
            <a:pPr lvl="2"/>
            <a:r>
              <a:rPr lang="en-US" dirty="0">
                <a:uFillTx/>
              </a:rPr>
              <a:t>Sustainability</a:t>
            </a:r>
          </a:p>
          <a:p>
            <a:pPr lvl="2"/>
            <a:r>
              <a:rPr lang="en-US" dirty="0">
                <a:uFillTx/>
              </a:rPr>
              <a:t>Flexibility in requirements</a:t>
            </a:r>
          </a:p>
          <a:p>
            <a:pPr lvl="2"/>
            <a:r>
              <a:rPr lang="en-US" dirty="0">
                <a:uFillTx/>
              </a:rPr>
              <a:t>Communication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sp>
        <p:nvSpPr>
          <p:cNvPr id="3" name="Content Placeholder 2"/>
          <p:cNvSpPr>
            <a:spLocks noGrp="1"/>
          </p:cNvSpPr>
          <p:nvPr>
            <p:ph idx="1"/>
          </p:nvPr>
        </p:nvSpPr>
        <p:spPr>
          <a:xfrm>
            <a:off x="365760" y="1250472"/>
            <a:ext cx="11369809" cy="4047778"/>
          </a:xfrm>
        </p:spPr>
        <p:txBody>
          <a:bodyPr/>
          <a:lstStyle/>
          <a:p>
            <a:r>
              <a:rPr lang="en-US" dirty="0">
                <a:uFillTx/>
              </a:rPr>
              <a:t>Agile is not a software development lifecycle model</a:t>
            </a:r>
          </a:p>
          <a:p>
            <a:r>
              <a:rPr lang="en-US" dirty="0">
                <a:uFillTx/>
              </a:rPr>
              <a:t>Agile </a:t>
            </a:r>
            <a:r>
              <a:rPr lang="en-US" dirty="0"/>
              <a:t>is</a:t>
            </a:r>
            <a:r>
              <a:rPr lang="en-US" dirty="0">
                <a:uFillTx/>
              </a:rPr>
              <a:t> informally defined as</a:t>
            </a:r>
          </a:p>
          <a:p>
            <a:pPr lvl="1"/>
            <a:r>
              <a:rPr lang="en-US" dirty="0">
                <a:uFillTx/>
              </a:rPr>
              <a:t>I don’t write documentation</a:t>
            </a:r>
          </a:p>
          <a:p>
            <a:pPr lvl="1"/>
            <a:r>
              <a:rPr lang="en-US" dirty="0">
                <a:uFillTx/>
              </a:rPr>
              <a:t>I don’t do formal requirements, design, or really test…</a:t>
            </a:r>
          </a:p>
          <a:p>
            <a:pPr lvl="1"/>
            <a:r>
              <a:rPr lang="en-US" dirty="0">
                <a:uFillTx/>
              </a:rPr>
              <a:t>Agile is not an excuse to do sloppy work</a:t>
            </a:r>
          </a:p>
          <a:p>
            <a:r>
              <a:rPr lang="en-US" dirty="0">
                <a:uFillTx/>
              </a:rPr>
              <a:t>Some people consider agile to be synonymous with Scrum</a:t>
            </a:r>
          </a:p>
          <a:p>
            <a:pPr lvl="1"/>
            <a:r>
              <a:rPr lang="en-US" dirty="0">
                <a:uFillTx/>
              </a:rPr>
              <a:t>From Atlassian: Scrum is a framework that helps teams work together</a:t>
            </a:r>
          </a:p>
          <a:p>
            <a:pPr lvl="1"/>
            <a:r>
              <a:rPr lang="en-US" dirty="0">
                <a:uFillTx/>
              </a:rPr>
              <a:t>Scrum is Agile, Agile is not (only) Scrum</a:t>
            </a:r>
          </a:p>
          <a:p>
            <a:pPr lvl="1"/>
            <a:r>
              <a:rPr lang="en-US" dirty="0">
                <a:uFillTx/>
              </a:rPr>
              <a:t>A square is a rectangle, not all rectangles are squares</a:t>
            </a:r>
          </a:p>
          <a:p>
            <a:pPr lvl="1"/>
            <a:r>
              <a:rPr lang="en-US" dirty="0">
                <a:uFillTx/>
              </a:rPr>
              <a:t>Agile is not Kanban either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pic>
        <p:nvPicPr>
          <p:cNvPr id="5" name="Content Placeholder 4"/>
          <p:cNvPicPr>
            <a:picLocks noGrp="1" noChangeAspect="1"/>
          </p:cNvPicPr>
          <p:nvPr>
            <p:ph idx="1"/>
          </p:nvPr>
        </p:nvPicPr>
        <p:blipFill>
          <a:blip r:embed="rId3"/>
          <a:stretch>
            <a:fillRect/>
          </a:stretch>
        </p:blipFill>
        <p:spPr>
          <a:xfrm>
            <a:off x="2046849" y="1369675"/>
            <a:ext cx="8142180" cy="5382485"/>
          </a:xfrm>
        </p:spPr>
      </p:pic>
      <p:sp>
        <p:nvSpPr>
          <p:cNvPr id="6" name="TextBox 5"/>
          <p:cNvSpPr txBox="1">
            <a:spLocks/>
          </p:cNvSpPr>
          <p:nvPr/>
        </p:nvSpPr>
        <p:spPr>
          <a:xfrm>
            <a:off x="4259879" y="814334"/>
            <a:ext cx="2973544" cy="369332"/>
          </a:xfrm>
          <a:prstGeom prst="rect">
            <a:avLst/>
          </a:prstGeom>
          <a:noFill/>
        </p:spPr>
        <p:txBody>
          <a:bodyPr wrap="square" rtlCol="0">
            <a:spAutoFit/>
          </a:bodyPr>
          <a:lstStyle/>
          <a:p>
            <a:pPr algn="ctr">
              <a:lnSpc>
                <a:spcPct val="90000"/>
              </a:lnSpc>
            </a:pPr>
            <a:r>
              <a:rPr lang="en-US" sz="2000" dirty="0">
                <a:uFillTx/>
                <a:hlinkClick r:id="rId4"/>
              </a:rPr>
              <a:t>http://</a:t>
            </a:r>
            <a:r>
              <a:rPr lang="en-US" sz="2000" dirty="0" err="1">
                <a:uFillTx/>
                <a:hlinkClick r:id="rId4"/>
              </a:rPr>
              <a:t>agilemanifesto.org</a:t>
            </a:r>
            <a:r>
              <a:rPr lang="en-US" sz="2000" dirty="0">
                <a:uFillTx/>
                <a:hlinkClick r:id="rId4"/>
              </a:rPr>
              <a:t>/</a:t>
            </a:r>
            <a:endParaRPr lang="en-US" sz="2000" dirty="0">
              <a:uFillTx/>
            </a:endParaRPr>
          </a:p>
        </p:txBody>
      </p:sp>
      <p:sp>
        <p:nvSpPr>
          <p:cNvPr id="7" name="Frame 6"/>
          <p:cNvSpPr>
            <a:spLocks/>
          </p:cNvSpPr>
          <p:nvPr/>
        </p:nvSpPr>
        <p:spPr>
          <a:xfrm>
            <a:off x="4246049" y="4298781"/>
            <a:ext cx="3730543" cy="576775"/>
          </a:xfrm>
          <a:prstGeom prst="frame">
            <a:avLst/>
          </a:prstGeom>
          <a:solidFill>
            <a:srgbClr val="FF0000"/>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CE854-D3AC-4D73-8F90-71729F4A5820}"/>
              </a:ext>
            </a:extLst>
          </p:cNvPr>
          <p:cNvSpPr>
            <a:spLocks noGrp="1"/>
          </p:cNvSpPr>
          <p:nvPr>
            <p:ph type="title"/>
          </p:nvPr>
        </p:nvSpPr>
        <p:spPr>
          <a:xfrm>
            <a:off x="365760" y="410602"/>
            <a:ext cx="11375136" cy="510909"/>
          </a:xfrm>
        </p:spPr>
        <p:txBody>
          <a:bodyPr/>
          <a:lstStyle/>
          <a:p>
            <a:r>
              <a:rPr lang="en-US" dirty="0"/>
              <a:t>Principles behind the Agile Manifesto</a:t>
            </a:r>
          </a:p>
        </p:txBody>
      </p:sp>
      <p:sp>
        <p:nvSpPr>
          <p:cNvPr id="6" name="Content Placeholder 5">
            <a:extLst>
              <a:ext uri="{FF2B5EF4-FFF2-40B4-BE49-F238E27FC236}">
                <a16:creationId xmlns:a16="http://schemas.microsoft.com/office/drawing/2014/main" id="{72C0E57A-209C-4DC5-B47D-C0D2B8FF58E3}"/>
              </a:ext>
            </a:extLst>
          </p:cNvPr>
          <p:cNvSpPr>
            <a:spLocks noGrp="1"/>
          </p:cNvSpPr>
          <p:nvPr>
            <p:ph sz="half" idx="2"/>
          </p:nvPr>
        </p:nvSpPr>
        <p:spPr>
          <a:xfrm>
            <a:off x="365760" y="1386825"/>
            <a:ext cx="5001887" cy="4360832"/>
          </a:xfrm>
        </p:spPr>
        <p:txBody>
          <a:bodyPr/>
          <a:lstStyle/>
          <a:p>
            <a:r>
              <a:rPr lang="en-US" dirty="0"/>
              <a:t>Our highest priority is to </a:t>
            </a:r>
            <a:r>
              <a:rPr lang="en-US" dirty="0">
                <a:solidFill>
                  <a:srgbClr val="FF0000"/>
                </a:solidFill>
              </a:rPr>
              <a:t>satisfy the customer</a:t>
            </a:r>
            <a:r>
              <a:rPr lang="en-US" dirty="0"/>
              <a:t> through </a:t>
            </a:r>
            <a:r>
              <a:rPr lang="en-US" dirty="0">
                <a:solidFill>
                  <a:srgbClr val="FF0000"/>
                </a:solidFill>
              </a:rPr>
              <a:t>early and continuous delivery </a:t>
            </a:r>
            <a:r>
              <a:rPr lang="en-US" dirty="0"/>
              <a:t>of valuable software. </a:t>
            </a:r>
          </a:p>
          <a:p>
            <a:r>
              <a:rPr lang="en-US" dirty="0">
                <a:solidFill>
                  <a:srgbClr val="FF0000"/>
                </a:solidFill>
              </a:rPr>
              <a:t>Welcome changing requirements</a:t>
            </a:r>
            <a:r>
              <a:rPr lang="en-US" dirty="0"/>
              <a:t>, even late in development. Agile processes harness change for the customer's competitive advantage. </a:t>
            </a:r>
          </a:p>
          <a:p>
            <a:r>
              <a:rPr lang="en-US" dirty="0"/>
              <a:t>Deliver working software frequently, from a couple of weeks to a couple of months, with a preference to the shorter timescale.</a:t>
            </a:r>
          </a:p>
        </p:txBody>
      </p:sp>
      <p:sp>
        <p:nvSpPr>
          <p:cNvPr id="8" name="Content Placeholder 7">
            <a:extLst>
              <a:ext uri="{FF2B5EF4-FFF2-40B4-BE49-F238E27FC236}">
                <a16:creationId xmlns:a16="http://schemas.microsoft.com/office/drawing/2014/main" id="{75ADB5BE-C6E5-4809-A3F5-E5FAFA5D26AD}"/>
              </a:ext>
            </a:extLst>
          </p:cNvPr>
          <p:cNvSpPr>
            <a:spLocks noGrp="1"/>
          </p:cNvSpPr>
          <p:nvPr>
            <p:ph sz="quarter" idx="4"/>
          </p:nvPr>
        </p:nvSpPr>
        <p:spPr>
          <a:xfrm>
            <a:off x="6590806" y="1386825"/>
            <a:ext cx="5102590" cy="3373229"/>
          </a:xfrm>
        </p:spPr>
        <p:txBody>
          <a:bodyPr/>
          <a:lstStyle/>
          <a:p>
            <a:r>
              <a:rPr lang="en-US" dirty="0"/>
              <a:t>Business people and developers must work together daily throughout the project. </a:t>
            </a:r>
          </a:p>
          <a:p>
            <a:r>
              <a:rPr lang="en-US" dirty="0"/>
              <a:t>Build projects around motivated individuals. Give them the environment and support they need, and trust them to get the job done. </a:t>
            </a:r>
          </a:p>
          <a:p>
            <a:r>
              <a:rPr lang="en-US" dirty="0"/>
              <a:t>The most efficient and effective method of conveying information to and within a development team is face-to-face conversation. </a:t>
            </a:r>
            <a:endParaRPr lang="en-US" sz="2000" dirty="0"/>
          </a:p>
          <a:p>
            <a:endParaRPr lang="en-US" dirty="0"/>
          </a:p>
        </p:txBody>
      </p:sp>
    </p:spTree>
    <p:extLst>
      <p:ext uri="{BB962C8B-B14F-4D97-AF65-F5344CB8AC3E}">
        <p14:creationId xmlns:p14="http://schemas.microsoft.com/office/powerpoint/2010/main" val="2408858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CE854-D3AC-4D73-8F90-71729F4A5820}"/>
              </a:ext>
            </a:extLst>
          </p:cNvPr>
          <p:cNvSpPr>
            <a:spLocks noGrp="1"/>
          </p:cNvSpPr>
          <p:nvPr>
            <p:ph type="title"/>
          </p:nvPr>
        </p:nvSpPr>
        <p:spPr>
          <a:xfrm>
            <a:off x="365760" y="410602"/>
            <a:ext cx="11375136" cy="510909"/>
          </a:xfrm>
        </p:spPr>
        <p:txBody>
          <a:bodyPr/>
          <a:lstStyle/>
          <a:p>
            <a:r>
              <a:rPr lang="en-US" dirty="0"/>
              <a:t>Principles behind the Agile Manifesto</a:t>
            </a:r>
          </a:p>
        </p:txBody>
      </p:sp>
      <p:sp>
        <p:nvSpPr>
          <p:cNvPr id="6" name="Content Placeholder 5">
            <a:extLst>
              <a:ext uri="{FF2B5EF4-FFF2-40B4-BE49-F238E27FC236}">
                <a16:creationId xmlns:a16="http://schemas.microsoft.com/office/drawing/2014/main" id="{72C0E57A-209C-4DC5-B47D-C0D2B8FF58E3}"/>
              </a:ext>
            </a:extLst>
          </p:cNvPr>
          <p:cNvSpPr>
            <a:spLocks noGrp="1"/>
          </p:cNvSpPr>
          <p:nvPr>
            <p:ph sz="half" idx="2"/>
          </p:nvPr>
        </p:nvSpPr>
        <p:spPr>
          <a:xfrm>
            <a:off x="365760" y="1386825"/>
            <a:ext cx="5588582" cy="3373229"/>
          </a:xfrm>
        </p:spPr>
        <p:txBody>
          <a:bodyPr/>
          <a:lstStyle/>
          <a:p>
            <a:r>
              <a:rPr lang="en-US" dirty="0"/>
              <a:t>Working software is the primary measure of progress. </a:t>
            </a:r>
          </a:p>
          <a:p>
            <a:r>
              <a:rPr lang="en-US" dirty="0"/>
              <a:t>Agile processes promote </a:t>
            </a:r>
            <a:r>
              <a:rPr lang="en-US" dirty="0">
                <a:solidFill>
                  <a:srgbClr val="FF0000"/>
                </a:solidFill>
              </a:rPr>
              <a:t>sustainable development</a:t>
            </a:r>
            <a:r>
              <a:rPr lang="en-US" dirty="0"/>
              <a:t>. The sponsors, developers, and users should be able to </a:t>
            </a:r>
            <a:r>
              <a:rPr lang="en-US" dirty="0">
                <a:solidFill>
                  <a:srgbClr val="FF0000"/>
                </a:solidFill>
              </a:rPr>
              <a:t>maintain a constant pace indefinitely</a:t>
            </a:r>
            <a:r>
              <a:rPr lang="en-US" dirty="0"/>
              <a:t>. </a:t>
            </a:r>
          </a:p>
          <a:p>
            <a:r>
              <a:rPr lang="en-US" dirty="0"/>
              <a:t>Continuous attention to technical excellence and good design enhances agility. </a:t>
            </a:r>
          </a:p>
        </p:txBody>
      </p:sp>
      <p:sp>
        <p:nvSpPr>
          <p:cNvPr id="8" name="Content Placeholder 7">
            <a:extLst>
              <a:ext uri="{FF2B5EF4-FFF2-40B4-BE49-F238E27FC236}">
                <a16:creationId xmlns:a16="http://schemas.microsoft.com/office/drawing/2014/main" id="{75ADB5BE-C6E5-4809-A3F5-E5FAFA5D26AD}"/>
              </a:ext>
            </a:extLst>
          </p:cNvPr>
          <p:cNvSpPr>
            <a:spLocks noGrp="1"/>
          </p:cNvSpPr>
          <p:nvPr>
            <p:ph sz="quarter" idx="4"/>
          </p:nvPr>
        </p:nvSpPr>
        <p:spPr>
          <a:xfrm>
            <a:off x="6191755" y="1386825"/>
            <a:ext cx="5531934" cy="3373229"/>
          </a:xfrm>
        </p:spPr>
        <p:txBody>
          <a:bodyPr/>
          <a:lstStyle/>
          <a:p>
            <a:r>
              <a:rPr lang="en-US" dirty="0"/>
              <a:t>Simplicity--the art of </a:t>
            </a:r>
            <a:r>
              <a:rPr lang="en-US" dirty="0">
                <a:solidFill>
                  <a:srgbClr val="FF0000"/>
                </a:solidFill>
              </a:rPr>
              <a:t>maximizing the amount of work not done- </a:t>
            </a:r>
            <a:r>
              <a:rPr lang="en-US" dirty="0"/>
              <a:t>is essential. </a:t>
            </a:r>
          </a:p>
          <a:p>
            <a:r>
              <a:rPr lang="en-US" dirty="0"/>
              <a:t>The best architectures, requirements, and designs emerge from self-organizing teams. </a:t>
            </a:r>
          </a:p>
          <a:p>
            <a:r>
              <a:rPr lang="en-US" dirty="0"/>
              <a:t>At regular intervals, </a:t>
            </a:r>
            <a:r>
              <a:rPr lang="en-US" dirty="0">
                <a:solidFill>
                  <a:srgbClr val="FF0000"/>
                </a:solidFill>
              </a:rPr>
              <a:t>the team reflects on how to become more effective</a:t>
            </a:r>
            <a:r>
              <a:rPr lang="en-US" dirty="0"/>
              <a:t>, then tunes and adjusts its behavior accordingly. </a:t>
            </a:r>
          </a:p>
        </p:txBody>
      </p:sp>
    </p:spTree>
    <p:extLst>
      <p:ext uri="{BB962C8B-B14F-4D97-AF65-F5344CB8AC3E}">
        <p14:creationId xmlns:p14="http://schemas.microsoft.com/office/powerpoint/2010/main" val="39103082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Getting Started with Agile</a:t>
            </a:r>
          </a:p>
        </p:txBody>
      </p:sp>
      <p:sp>
        <p:nvSpPr>
          <p:cNvPr id="3" name="Content Placeholder 2"/>
          <p:cNvSpPr>
            <a:spLocks noGrp="1"/>
          </p:cNvSpPr>
          <p:nvPr>
            <p:ph idx="1"/>
          </p:nvPr>
        </p:nvSpPr>
        <p:spPr/>
        <p:txBody>
          <a:bodyPr/>
          <a:lstStyle/>
          <a:p>
            <a:r>
              <a:rPr lang="en-US" dirty="0">
                <a:uFillTx/>
              </a:rPr>
              <a:t>Agile principles are not hard and fast rules</a:t>
            </a:r>
          </a:p>
          <a:p>
            <a:r>
              <a:rPr lang="en-US" dirty="0">
                <a:uFillTx/>
              </a:rPr>
              <a:t>Try adopting a few Agile practices</a:t>
            </a:r>
          </a:p>
          <a:p>
            <a:pPr lvl="1"/>
            <a:r>
              <a:rPr lang="en-US" dirty="0">
                <a:uFillTx/>
              </a:rPr>
              <a:t>Following a rigid, ill-fit framework usually leads to failure</a:t>
            </a:r>
          </a:p>
          <a:p>
            <a:endParaRPr lang="en-US" dirty="0">
              <a:uFillTx/>
            </a:endParaRPr>
          </a:p>
          <a:p>
            <a:r>
              <a:rPr lang="en-US" dirty="0">
                <a:uFillTx/>
              </a:rPr>
              <a:t>Kanban is a good starting framework</a:t>
            </a:r>
          </a:p>
          <a:p>
            <a:pPr lvl="1"/>
            <a:r>
              <a:rPr lang="en-US" dirty="0">
                <a:uFillTx/>
              </a:rPr>
              <a:t>Follow basic principles, add practices when advantageous</a:t>
            </a:r>
          </a:p>
          <a:p>
            <a:pPr lvl="1"/>
            <a:r>
              <a:rPr lang="en-US" dirty="0">
                <a:uFillTx/>
              </a:rPr>
              <a:t>Better than removing elements from Scrum</a:t>
            </a:r>
          </a:p>
        </p:txBody>
      </p:sp>
      <p:sp>
        <p:nvSpPr>
          <p:cNvPr id="4" name="TextBox 3"/>
          <p:cNvSpPr txBox="1">
            <a:spLocks/>
          </p:cNvSpPr>
          <p:nvPr/>
        </p:nvSpPr>
        <p:spPr>
          <a:xfrm rot="20146859">
            <a:off x="9587468" y="1818205"/>
            <a:ext cx="1933848" cy="923330"/>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uFillTx/>
                <a:latin typeface="Comic Sans MS"/>
                <a:cs typeface="Comic Sans MS"/>
              </a:rPr>
              <a:t>Task: Have Eureka moment by Tuesday.</a:t>
            </a:r>
          </a:p>
        </p:txBody>
      </p:sp>
      <p:sp>
        <p:nvSpPr>
          <p:cNvPr id="5" name="TextBox 4"/>
          <p:cNvSpPr txBox="1">
            <a:spLocks/>
          </p:cNvSpPr>
          <p:nvPr/>
        </p:nvSpPr>
        <p:spPr>
          <a:xfrm>
            <a:off x="10084451" y="3432313"/>
            <a:ext cx="1074333" cy="424732"/>
          </a:xfrm>
          <a:prstGeom prst="rect">
            <a:avLst/>
          </a:prstGeom>
          <a:noFill/>
        </p:spPr>
        <p:txBody>
          <a:bodyPr wrap="none" rtlCol="0">
            <a:spAutoFit/>
          </a:bodyPr>
          <a:lstStyle/>
          <a:p>
            <a:pPr algn="ctr">
              <a:lnSpc>
                <a:spcPct val="90000"/>
              </a:lnSpc>
            </a:pPr>
            <a:r>
              <a:rPr lang="en-US" sz="2400" dirty="0">
                <a:uFillTx/>
              </a:rPr>
              <a:t>Scrum</a:t>
            </a:r>
          </a:p>
        </p:txBody>
      </p:sp>
      <p:cxnSp>
        <p:nvCxnSpPr>
          <p:cNvPr id="6" name="Straight Arrow Connector 5"/>
          <p:cNvCxnSpPr>
            <a:stCxn id="5" idx="0"/>
          </p:cNvCxnSpPr>
          <p:nvPr/>
        </p:nvCxnSpPr>
        <p:spPr>
          <a:xfrm flipH="1" flipV="1">
            <a:off x="10614991" y="2888974"/>
            <a:ext cx="6627" cy="5433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403" y="139632"/>
            <a:ext cx="11372473" cy="510909"/>
          </a:xfrm>
        </p:spPr>
        <p:txBody>
          <a:bodyPr/>
          <a:lstStyle/>
          <a:p>
            <a:r>
              <a:rPr lang="en-US" dirty="0">
                <a:uFillTx/>
              </a:rPr>
              <a:t>Basic Kanban</a:t>
            </a:r>
          </a:p>
        </p:txBody>
      </p:sp>
      <p:graphicFrame>
        <p:nvGraphicFramePr>
          <p:cNvPr id="5" name="Content Placeholder 4"/>
          <p:cNvGraphicFramePr>
            <a:graphicFrameLocks noGrp="1"/>
          </p:cNvGraphicFramePr>
          <p:nvPr>
            <p:ph idx="1"/>
          </p:nvPr>
        </p:nvGraphicFramePr>
        <p:xfrm>
          <a:off x="132523" y="619362"/>
          <a:ext cx="11847442" cy="3840480"/>
        </p:xfrm>
        <a:graphic>
          <a:graphicData uri="http://schemas.openxmlformats.org/drawingml/2006/table">
            <a:tbl>
              <a:tblPr firstRow="1" bandRow="1">
                <a:tableStyleId>{5C22544A-7EE6-4342-B048-85BDC9FD1C3A}</a:tableStyleId>
              </a:tblPr>
              <a:tblGrid>
                <a:gridCol w="2646680">
                  <a:extLst>
                    <a:ext uri="{9D8B030D-6E8A-4147-A177-3AD203B41FA5}">
                      <a16:colId xmlns:a16="http://schemas.microsoft.com/office/drawing/2014/main" val="20000"/>
                    </a:ext>
                  </a:extLst>
                </a:gridCol>
                <a:gridCol w="2627684">
                  <a:extLst>
                    <a:ext uri="{9D8B030D-6E8A-4147-A177-3AD203B41FA5}">
                      <a16:colId xmlns:a16="http://schemas.microsoft.com/office/drawing/2014/main" val="20001"/>
                    </a:ext>
                  </a:extLst>
                </a:gridCol>
                <a:gridCol w="3984843">
                  <a:extLst>
                    <a:ext uri="{9D8B030D-6E8A-4147-A177-3AD203B41FA5}">
                      <a16:colId xmlns:a16="http://schemas.microsoft.com/office/drawing/2014/main" val="20002"/>
                    </a:ext>
                  </a:extLst>
                </a:gridCol>
                <a:gridCol w="2588235">
                  <a:extLst>
                    <a:ext uri="{9D8B030D-6E8A-4147-A177-3AD203B41FA5}">
                      <a16:colId xmlns:a16="http://schemas.microsoft.com/office/drawing/2014/main" val="20003"/>
                    </a:ext>
                  </a:extLst>
                </a:gridCol>
              </a:tblGrid>
              <a:tr h="369873">
                <a:tc>
                  <a:txBody>
                    <a:bodyPr/>
                    <a:lstStyle/>
                    <a:p>
                      <a:pPr algn="ctr"/>
                      <a:r>
                        <a:rPr lang="en-US" sz="2400" dirty="0">
                          <a:uFillTx/>
                        </a:rPr>
                        <a:t>Backlog</a:t>
                      </a:r>
                    </a:p>
                  </a:txBody>
                  <a:tcPr/>
                </a:tc>
                <a:tc>
                  <a:txBody>
                    <a:bodyPr/>
                    <a:lstStyle/>
                    <a:p>
                      <a:pPr algn="ctr"/>
                      <a:r>
                        <a:rPr lang="en-US" sz="2400" dirty="0">
                          <a:uFillTx/>
                        </a:rPr>
                        <a:t>Ready</a:t>
                      </a:r>
                    </a:p>
                  </a:txBody>
                  <a:tcPr/>
                </a:tc>
                <a:tc>
                  <a:txBody>
                    <a:bodyPr/>
                    <a:lstStyle/>
                    <a:p>
                      <a:pPr algn="ctr"/>
                      <a:r>
                        <a:rPr lang="en-US" sz="2400" dirty="0">
                          <a:uFillTx/>
                        </a:rPr>
                        <a:t>In Progress</a:t>
                      </a:r>
                    </a:p>
                  </a:txBody>
                  <a:tcPr/>
                </a:tc>
                <a:tc>
                  <a:txBody>
                    <a:bodyPr/>
                    <a:lstStyle/>
                    <a:p>
                      <a:pPr algn="ctr"/>
                      <a:r>
                        <a:rPr lang="en-US" sz="2400" dirty="0">
                          <a:uFillTx/>
                        </a:rPr>
                        <a:t>Done</a:t>
                      </a:r>
                    </a:p>
                  </a:txBody>
                  <a:tcPr/>
                </a:tc>
                <a:extLst>
                  <a:ext uri="{0D108BD9-81ED-4DB2-BD59-A6C34878D82A}">
                    <a16:rowId xmlns:a16="http://schemas.microsoft.com/office/drawing/2014/main" val="10000"/>
                  </a:ext>
                </a:extLst>
              </a:tr>
              <a:tr h="3100851">
                <a:tc>
                  <a:txBody>
                    <a:bodyPr/>
                    <a:lstStyle/>
                    <a:p>
                      <a:pPr marL="285750" indent="-285750">
                        <a:buFont typeface="Arial" charset="0"/>
                        <a:buChar char="•"/>
                      </a:pPr>
                      <a:r>
                        <a:rPr lang="en-US" sz="2400" dirty="0">
                          <a:uFillTx/>
                        </a:rPr>
                        <a:t>Any task idea</a:t>
                      </a:r>
                    </a:p>
                    <a:p>
                      <a:pPr marL="285750" indent="-285750">
                        <a:buFont typeface="Arial" charset="0"/>
                        <a:buChar char="•"/>
                      </a:pPr>
                      <a:r>
                        <a:rPr lang="en-US" sz="2400" dirty="0">
                          <a:uFillTx/>
                        </a:rPr>
                        <a:t>Trim</a:t>
                      </a:r>
                      <a:r>
                        <a:rPr lang="en-US" sz="2400" baseline="0" dirty="0">
                          <a:uFillTx/>
                        </a:rPr>
                        <a:t> occasionally</a:t>
                      </a:r>
                    </a:p>
                    <a:p>
                      <a:pPr marL="285750" indent="-285750">
                        <a:buFont typeface="Arial" charset="0"/>
                        <a:buChar char="•"/>
                      </a:pPr>
                      <a:r>
                        <a:rPr lang="en-US" sz="2400" baseline="0" dirty="0">
                          <a:uFillTx/>
                        </a:rPr>
                        <a:t>Source for other columns</a:t>
                      </a:r>
                      <a:endParaRPr lang="en-US" sz="2400" dirty="0">
                        <a:uFillTx/>
                      </a:endParaRPr>
                    </a:p>
                  </a:txBody>
                  <a:tcPr/>
                </a:tc>
                <a:tc>
                  <a:txBody>
                    <a:bodyPr/>
                    <a:lstStyle/>
                    <a:p>
                      <a:pPr marL="285750" indent="-285750">
                        <a:buFont typeface="Arial" charset="0"/>
                        <a:buChar char="•"/>
                      </a:pPr>
                      <a:r>
                        <a:rPr lang="en-US" sz="2400" dirty="0">
                          <a:uFillTx/>
                        </a:rPr>
                        <a:t>Task</a:t>
                      </a:r>
                      <a:r>
                        <a:rPr lang="en-US" sz="2400" baseline="0" dirty="0">
                          <a:uFillTx/>
                        </a:rPr>
                        <a:t> + description of how to do it.</a:t>
                      </a:r>
                    </a:p>
                    <a:p>
                      <a:pPr marL="285750" indent="-285750">
                        <a:buFont typeface="Arial" charset="0"/>
                        <a:buChar char="•"/>
                      </a:pPr>
                      <a:r>
                        <a:rPr lang="en-US" sz="2400" baseline="0" dirty="0">
                          <a:uFillTx/>
                        </a:rPr>
                        <a:t>Could be pulled when slot opens.</a:t>
                      </a:r>
                    </a:p>
                    <a:p>
                      <a:pPr marL="285750" indent="-285750">
                        <a:buFont typeface="Arial" charset="0"/>
                        <a:buChar char="•"/>
                      </a:pPr>
                      <a:r>
                        <a:rPr lang="en-US" sz="2400" baseline="0" dirty="0">
                          <a:uFillTx/>
                        </a:rPr>
                        <a:t>Typically comes from backlog.</a:t>
                      </a:r>
                      <a:endParaRPr lang="en-US" sz="2400" dirty="0">
                        <a:uFillTx/>
                      </a:endParaRPr>
                    </a:p>
                  </a:txBody>
                  <a:tcPr/>
                </a:tc>
                <a:tc>
                  <a:txBody>
                    <a:bodyPr/>
                    <a:lstStyle/>
                    <a:p>
                      <a:pPr marL="285750" indent="-285750">
                        <a:buFont typeface="Arial" charset="0"/>
                        <a:buChar char="•"/>
                      </a:pPr>
                      <a:r>
                        <a:rPr lang="en-US" sz="2400" dirty="0">
                          <a:uFillTx/>
                        </a:rPr>
                        <a:t>Task you are working on </a:t>
                      </a:r>
                      <a:r>
                        <a:rPr lang="en-US" sz="2400" i="1" dirty="0">
                          <a:uFillTx/>
                        </a:rPr>
                        <a:t>right now.</a:t>
                      </a:r>
                    </a:p>
                    <a:p>
                      <a:pPr marL="285750" indent="-285750">
                        <a:buFont typeface="Arial" charset="0"/>
                        <a:buChar char="•"/>
                      </a:pPr>
                      <a:r>
                        <a:rPr lang="en-US" sz="2400" b="1" i="0" dirty="0">
                          <a:uFillTx/>
                        </a:rPr>
                        <a:t>The</a:t>
                      </a:r>
                      <a:r>
                        <a:rPr lang="en-US" sz="2400" b="1" i="0" baseline="0" dirty="0">
                          <a:uFillTx/>
                        </a:rPr>
                        <a:t> only Kanban</a:t>
                      </a:r>
                      <a:r>
                        <a:rPr lang="en-US" sz="2400" b="1" i="0" dirty="0">
                          <a:uFillTx/>
                        </a:rPr>
                        <a:t> rule: Can have only so many “I</a:t>
                      </a:r>
                      <a:r>
                        <a:rPr lang="en-US" sz="2400" b="1" i="0" baseline="0" dirty="0">
                          <a:uFillTx/>
                        </a:rPr>
                        <a:t>n Progress” tasks.</a:t>
                      </a:r>
                    </a:p>
                    <a:p>
                      <a:pPr marL="285750" indent="-285750">
                        <a:buFont typeface="Arial" charset="0"/>
                        <a:buChar char="•"/>
                      </a:pPr>
                      <a:r>
                        <a:rPr lang="en-US" sz="2400" i="0" baseline="0" dirty="0">
                          <a:uFillTx/>
                        </a:rPr>
                        <a:t>Limit is based on experience, calibration.</a:t>
                      </a:r>
                    </a:p>
                    <a:p>
                      <a:pPr marL="285750" indent="-285750">
                        <a:buFont typeface="Arial" charset="0"/>
                        <a:buChar char="•"/>
                      </a:pPr>
                      <a:r>
                        <a:rPr lang="en-US" sz="2400" b="1" i="0" baseline="0" dirty="0">
                          <a:uFillTx/>
                        </a:rPr>
                        <a:t>Key: Work is </a:t>
                      </a:r>
                      <a:r>
                        <a:rPr lang="en-US" sz="2400" b="1" i="1" baseline="0" dirty="0">
                          <a:uFillTx/>
                        </a:rPr>
                        <a:t>pulled</a:t>
                      </a:r>
                      <a:r>
                        <a:rPr lang="en-US" sz="2400" b="1" i="0" baseline="0" dirty="0">
                          <a:uFillTx/>
                        </a:rPr>
                        <a:t>. You are in charge!</a:t>
                      </a:r>
                      <a:endParaRPr lang="en-US" sz="2400" b="1" i="0" dirty="0">
                        <a:uFillTx/>
                      </a:endParaRPr>
                    </a:p>
                  </a:txBody>
                  <a:tcPr/>
                </a:tc>
                <a:tc>
                  <a:txBody>
                    <a:bodyPr/>
                    <a:lstStyle/>
                    <a:p>
                      <a:pPr marL="285750" indent="-285750">
                        <a:buFont typeface="Arial" charset="0"/>
                        <a:buChar char="•"/>
                      </a:pPr>
                      <a:r>
                        <a:rPr lang="en-US" sz="2400" dirty="0">
                          <a:uFillTx/>
                        </a:rPr>
                        <a:t>Completed tasks.</a:t>
                      </a:r>
                    </a:p>
                    <a:p>
                      <a:pPr marL="285750" indent="-285750">
                        <a:buFont typeface="Arial" charset="0"/>
                        <a:buChar char="•"/>
                      </a:pPr>
                      <a:r>
                        <a:rPr lang="en-US" sz="2400" dirty="0">
                          <a:uFillTx/>
                        </a:rPr>
                        <a:t>Record of your life</a:t>
                      </a:r>
                      <a:r>
                        <a:rPr lang="en-US" sz="2400" baseline="0" dirty="0">
                          <a:uFillTx/>
                        </a:rPr>
                        <a:t> activities.</a:t>
                      </a:r>
                    </a:p>
                    <a:p>
                      <a:pPr marL="285750" indent="-285750">
                        <a:buFont typeface="Arial" charset="0"/>
                        <a:buChar char="•"/>
                      </a:pPr>
                      <a:r>
                        <a:rPr lang="en-US" sz="2400" baseline="0" dirty="0">
                          <a:uFillTx/>
                        </a:rPr>
                        <a:t>Rate of completion is your “velocity”.</a:t>
                      </a:r>
                      <a:endParaRPr lang="en-US" sz="2400" dirty="0">
                        <a:uFillTx/>
                      </a:endParaRPr>
                    </a:p>
                  </a:txBody>
                  <a:tcPr/>
                </a:tc>
                <a:extLst>
                  <a:ext uri="{0D108BD9-81ED-4DB2-BD59-A6C34878D82A}">
                    <a16:rowId xmlns:a16="http://schemas.microsoft.com/office/drawing/2014/main" val="10001"/>
                  </a:ext>
                </a:extLst>
              </a:tr>
            </a:tbl>
          </a:graphicData>
        </a:graphic>
      </p:graphicFrame>
      <p:sp>
        <p:nvSpPr>
          <p:cNvPr id="6" name="Content Placeholder 3"/>
          <p:cNvSpPr txBox="1">
            <a:spLocks/>
          </p:cNvSpPr>
          <p:nvPr/>
        </p:nvSpPr>
        <p:spPr bwMode="auto">
          <a:xfrm>
            <a:off x="543339" y="4459842"/>
            <a:ext cx="10224025" cy="2142484"/>
          </a:xfrm>
          <a:prstGeom prst="rect">
            <a:avLst/>
          </a:prstGeom>
          <a:noFill/>
          <a:ln w="12700">
            <a:noFill/>
            <a:miter lim="800000"/>
          </a:ln>
          <a:effectLst/>
        </p:spPr>
        <p:txBody>
          <a:bodyPr vert="horz" wrap="square" lIns="90487" tIns="44450" rIns="90487" bIns="44450" numCol="1" anchor="t" anchorCtr="0" compatLnSpc="1">
            <a:prstTxWarp prst="textNoShape">
              <a:avLst/>
            </a:prstTxWarp>
            <a:normAutofit fontScale="85000" lnSpcReduction="10000"/>
          </a:bodyPr>
          <a:lstStyle>
            <a:lvl1pPr marL="342900" indent="-171450" algn="l" rtl="0" eaLnBrk="0" fontAlgn="base" hangingPunct="0">
              <a:spcBef>
                <a:spcPct val="20000"/>
              </a:spcBef>
              <a:spcAft>
                <a:spcPct val="0"/>
              </a:spcAft>
              <a:buSzPct val="100000"/>
              <a:buChar char="•"/>
              <a:defRPr sz="2400" b="1">
                <a:solidFill>
                  <a:srgbClr val="000000"/>
                </a:solidFill>
                <a:uFillTx/>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uFillTx/>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uFillTx/>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9pPr>
          </a:lstStyle>
          <a:p>
            <a:pPr marL="171450" indent="0">
              <a:buNone/>
            </a:pPr>
            <a:r>
              <a:rPr lang="en-US" b="0" kern="0" dirty="0">
                <a:uFillTx/>
              </a:rPr>
              <a:t>Notes:</a:t>
            </a:r>
          </a:p>
          <a:p>
            <a:r>
              <a:rPr lang="en-US" b="0" kern="0" dirty="0">
                <a:uFillTx/>
              </a:rPr>
              <a:t>Ready column is not strictly required, sometimes called “Selected for development”.</a:t>
            </a:r>
          </a:p>
          <a:p>
            <a:r>
              <a:rPr lang="en-US" b="0" kern="0" dirty="0">
                <a:uFillTx/>
              </a:rPr>
              <a:t>Other common column: In Review</a:t>
            </a:r>
          </a:p>
          <a:p>
            <a:r>
              <a:rPr lang="en-US" b="0" kern="0" dirty="0">
                <a:uFillTx/>
              </a:rPr>
              <a:t>Can be creative with columns: </a:t>
            </a:r>
          </a:p>
          <a:p>
            <a:pPr lvl="1"/>
            <a:r>
              <a:rPr lang="en-US" b="0" kern="0" dirty="0">
                <a:uFillTx/>
              </a:rPr>
              <a:t>Waiting on Advisor Confirmation.</a:t>
            </a:r>
          </a:p>
          <a:p>
            <a:pPr lvl="1"/>
            <a:r>
              <a:rPr lang="en-US" b="0" kern="0" dirty="0">
                <a:uFillTx/>
              </a:rPr>
              <a:t>Blocked</a:t>
            </a:r>
          </a:p>
          <a:p>
            <a:pPr lvl="1"/>
            <a:endParaRPr lang="en-US" b="0" kern="0" dirty="0">
              <a:uFillTx/>
            </a:endParaRPr>
          </a:p>
          <a:p>
            <a:endParaRPr lang="en-US" b="0" kern="0" dirty="0">
              <a:uFillTx/>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principles</a:t>
            </a:r>
          </a:p>
        </p:txBody>
      </p:sp>
      <p:sp>
        <p:nvSpPr>
          <p:cNvPr id="4" name="Content Placeholder 3"/>
          <p:cNvSpPr>
            <a:spLocks noGrp="1"/>
          </p:cNvSpPr>
          <p:nvPr>
            <p:ph sz="quarter" idx="1"/>
          </p:nvPr>
        </p:nvSpPr>
        <p:spPr>
          <a:xfrm>
            <a:off x="365760" y="1179443"/>
            <a:ext cx="9579479" cy="4973766"/>
          </a:xfrm>
        </p:spPr>
        <p:txBody>
          <a:bodyPr>
            <a:normAutofit/>
          </a:bodyPr>
          <a:lstStyle/>
          <a:p>
            <a:r>
              <a:rPr lang="en-US" b="0" dirty="0">
                <a:uFillTx/>
              </a:rPr>
              <a:t>Limit number of “In Progress” tasks</a:t>
            </a:r>
          </a:p>
          <a:p>
            <a:pPr lvl="1"/>
            <a:r>
              <a:rPr lang="en-US" dirty="0">
                <a:uFillTx/>
              </a:rPr>
              <a:t>Must be tuned by each team</a:t>
            </a:r>
          </a:p>
          <a:p>
            <a:pPr lvl="1"/>
            <a:r>
              <a:rPr lang="en-US" b="0" dirty="0">
                <a:uFillTx/>
              </a:rPr>
              <a:t>Comm</a:t>
            </a:r>
            <a:r>
              <a:rPr lang="en-US" dirty="0">
                <a:uFillTx/>
              </a:rPr>
              <a:t>on convention: 2n-1 tasks where n = # team members</a:t>
            </a:r>
            <a:endParaRPr lang="en-US" b="0" dirty="0">
              <a:uFillTx/>
            </a:endParaRPr>
          </a:p>
          <a:p>
            <a:r>
              <a:rPr lang="en-US" b="0" dirty="0">
                <a:uFillTx/>
              </a:rPr>
              <a:t>Productivity improvement: </a:t>
            </a:r>
          </a:p>
          <a:p>
            <a:pPr lvl="1"/>
            <a:r>
              <a:rPr lang="en-US" b="0" dirty="0">
                <a:uFillTx/>
              </a:rPr>
              <a:t>Optimize “flexibility vs swap overhead” balance. No overcommitting.</a:t>
            </a:r>
          </a:p>
          <a:p>
            <a:pPr lvl="1"/>
            <a:r>
              <a:rPr lang="en-US" b="0" dirty="0">
                <a:uFillTx/>
              </a:rPr>
              <a:t>Productivity weakness exposed as bottleneck.  Team must identify and fix the bottleneck.</a:t>
            </a:r>
          </a:p>
          <a:p>
            <a:pPr lvl="1"/>
            <a:r>
              <a:rPr lang="en-US" b="0" dirty="0">
                <a:uFillTx/>
              </a:rPr>
              <a:t>Effective in R&amp;D setting.  Avoids a deadline-based approach.  Deadlines are dealt with in a </a:t>
            </a:r>
            <a:r>
              <a:rPr lang="en-US" dirty="0">
                <a:uFillTx/>
              </a:rPr>
              <a:t>d</a:t>
            </a:r>
            <a:r>
              <a:rPr lang="en-US" b="0" dirty="0">
                <a:uFillTx/>
              </a:rPr>
              <a:t>ifferent way.</a:t>
            </a:r>
          </a:p>
          <a:p>
            <a:r>
              <a:rPr lang="en-US" b="0" dirty="0">
                <a:uFillTx/>
              </a:rPr>
              <a:t>Provides a board for viewing and managing issues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Personal Kanban</a:t>
            </a:r>
          </a:p>
        </p:txBody>
      </p:sp>
      <p:sp>
        <p:nvSpPr>
          <p:cNvPr id="3" name="Content Placeholder 2"/>
          <p:cNvSpPr>
            <a:spLocks noGrp="1"/>
          </p:cNvSpPr>
          <p:nvPr>
            <p:ph idx="1"/>
          </p:nvPr>
        </p:nvSpPr>
        <p:spPr>
          <a:xfrm>
            <a:off x="346193" y="1366162"/>
            <a:ext cx="7772400" cy="4131906"/>
          </a:xfrm>
        </p:spPr>
        <p:txBody>
          <a:bodyPr/>
          <a:lstStyle/>
          <a:p>
            <a:r>
              <a:rPr lang="en-US" b="0" dirty="0">
                <a:uFillTx/>
              </a:rPr>
              <a:t>Personal </a:t>
            </a:r>
            <a:r>
              <a:rPr lang="en-US" dirty="0">
                <a:uFillTx/>
              </a:rPr>
              <a:t>K</a:t>
            </a:r>
            <a:r>
              <a:rPr lang="en-US" b="0" dirty="0">
                <a:uFillTx/>
              </a:rPr>
              <a:t>anban: Kanban applied to one person.</a:t>
            </a:r>
          </a:p>
          <a:p>
            <a:pPr lvl="1"/>
            <a:r>
              <a:rPr lang="en-US" b="0" dirty="0">
                <a:uFillTx/>
              </a:rPr>
              <a:t>Apply </a:t>
            </a:r>
            <a:r>
              <a:rPr lang="en-US" dirty="0">
                <a:uFillTx/>
              </a:rPr>
              <a:t>K</a:t>
            </a:r>
            <a:r>
              <a:rPr lang="en-US" b="0" dirty="0">
                <a:uFillTx/>
              </a:rPr>
              <a:t>anban principles to your life.</a:t>
            </a:r>
          </a:p>
          <a:p>
            <a:pPr lvl="1"/>
            <a:r>
              <a:rPr lang="en-US" b="0" dirty="0">
                <a:uFillTx/>
              </a:rPr>
              <a:t>Fully adaptable.</a:t>
            </a:r>
          </a:p>
          <a:p>
            <a:endParaRPr lang="en-US" b="0" dirty="0">
              <a:uFillTx/>
            </a:endParaRPr>
          </a:p>
          <a:p>
            <a:r>
              <a:rPr lang="en-US" b="0" dirty="0">
                <a:uFillTx/>
              </a:rPr>
              <a:t>Personal </a:t>
            </a:r>
            <a:r>
              <a:rPr lang="en-US" dirty="0">
                <a:uFillTx/>
              </a:rPr>
              <a:t>K</a:t>
            </a:r>
            <a:r>
              <a:rPr lang="en-US" b="0" dirty="0">
                <a:uFillTx/>
              </a:rPr>
              <a:t>anban: Commercial </a:t>
            </a:r>
            <a:br>
              <a:rPr lang="en-US" b="0" dirty="0">
                <a:uFillTx/>
              </a:rPr>
            </a:br>
            <a:r>
              <a:rPr lang="en-US" b="0" dirty="0">
                <a:uFillTx/>
              </a:rPr>
              <a:t>book/website.</a:t>
            </a:r>
          </a:p>
          <a:p>
            <a:pPr lvl="1"/>
            <a:r>
              <a:rPr lang="en-US" b="0" dirty="0">
                <a:uFillTx/>
              </a:rPr>
              <a:t>Useful, but not necessary.</a:t>
            </a:r>
          </a:p>
        </p:txBody>
      </p:sp>
      <p:pic>
        <p:nvPicPr>
          <p:cNvPr id="5" name="Picture 4"/>
          <p:cNvPicPr>
            <a:picLocks noChangeAspect="1"/>
          </p:cNvPicPr>
          <p:nvPr/>
        </p:nvPicPr>
        <p:blipFill>
          <a:blip r:embed="rId3"/>
          <a:stretch>
            <a:fillRect/>
          </a:stretch>
        </p:blipFill>
        <p:spPr>
          <a:xfrm>
            <a:off x="8315357" y="1722169"/>
            <a:ext cx="2445608" cy="3243089"/>
          </a:xfrm>
          <a:prstGeom prst="rect">
            <a:avLst/>
          </a:prstGeom>
        </p:spPr>
      </p:pic>
      <p:sp>
        <p:nvSpPr>
          <p:cNvPr id="6" name="TextBox 5"/>
          <p:cNvSpPr txBox="1">
            <a:spLocks/>
          </p:cNvSpPr>
          <p:nvPr/>
        </p:nvSpPr>
        <p:spPr>
          <a:xfrm>
            <a:off x="7741850" y="5128736"/>
            <a:ext cx="359262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0" dirty="0">
                <a:uFillTx/>
              </a:rPr>
              <a:t>http://www.personalkanban.com</a:t>
            </a:r>
          </a:p>
        </p:txBody>
      </p:sp>
      <p:sp>
        <p:nvSpPr>
          <p:cNvPr id="7" name="TextBox 6">
            <a:extLst>
              <a:ext uri="{FF2B5EF4-FFF2-40B4-BE49-F238E27FC236}">
                <a16:creationId xmlns:a16="http://schemas.microsoft.com/office/drawing/2014/main" id="{4E716A06-F5DC-5146-9220-D875A8EB8963}"/>
              </a:ext>
            </a:extLst>
          </p:cNvPr>
          <p:cNvSpPr txBox="1">
            <a:spLocks/>
          </p:cNvSpPr>
          <p:nvPr/>
        </p:nvSpPr>
        <p:spPr>
          <a:xfrm>
            <a:off x="309617" y="5169018"/>
            <a:ext cx="627794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https://</a:t>
            </a:r>
            <a:r>
              <a:rPr lang="en-US" dirty="0" err="1"/>
              <a:t>bssw.io</a:t>
            </a:r>
            <a:r>
              <a:rPr lang="en-US" dirty="0"/>
              <a:t>/items/using-personal-</a:t>
            </a:r>
            <a:r>
              <a:rPr lang="en-US" dirty="0" err="1"/>
              <a:t>kanban</a:t>
            </a:r>
            <a:r>
              <a:rPr lang="en-US" dirty="0"/>
              <a:t>-for-productivity</a:t>
            </a:r>
            <a:endParaRPr lang="en-US" b="0" dirty="0">
              <a:uFillTx/>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1" dirty="0" err="1"/>
              <a:t>Anshu</a:t>
            </a:r>
            <a:r>
              <a:rPr lang="en-US" sz="1600" b="1" dirty="0"/>
              <a:t> Dubey and Gregory R. Watson, Better Scientific Software Tutorial, in ISC High Performance, 2022, Hamburg Germany. DOI: 10.6084/m9.figshare.19781752</a:t>
            </a:r>
          </a:p>
          <a:p>
            <a:pPr>
              <a:spcBef>
                <a:spcPts val="400"/>
              </a:spcBef>
            </a:pPr>
            <a:r>
              <a:rPr lang="en-US" sz="1600" dirty="0"/>
              <a:t>Individual modules may be cited as </a:t>
            </a:r>
            <a:r>
              <a:rPr lang="en-US" sz="1600" i="1" dirty="0"/>
              <a:t>Speaker, Module Title</a:t>
            </a:r>
            <a:r>
              <a:rPr lang="en-US" sz="1600" dirty="0"/>
              <a:t>, in Better Scientific Software tutorial, ISC, 2022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5772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0AF330A2-B679-934D-A5D6-5C7F82A7D433}"/>
              </a:ext>
            </a:extLst>
          </p:cNvPr>
          <p:cNvSpPr/>
          <p:nvPr/>
        </p:nvSpPr>
        <p:spPr>
          <a:xfrm>
            <a:off x="7703737" y="155569"/>
            <a:ext cx="4369699" cy="3672153"/>
          </a:xfrm>
          <a:prstGeom prst="roundRect">
            <a:avLst/>
          </a:prstGeom>
          <a:solidFill>
            <a:srgbClr val="325393">
              <a:alpha val="27059"/>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7" name="Picture 6">
            <a:extLst>
              <a:ext uri="{FF2B5EF4-FFF2-40B4-BE49-F238E27FC236}">
                <a16:creationId xmlns:a16="http://schemas.microsoft.com/office/drawing/2014/main" id="{A41118CD-55D7-7843-8984-71FD24F01D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9417" y="590300"/>
            <a:ext cx="3166152" cy="1507169"/>
          </a:xfrm>
          <a:prstGeom prst="rect">
            <a:avLst/>
          </a:prstGeom>
        </p:spPr>
      </p:pic>
      <p:sp>
        <p:nvSpPr>
          <p:cNvPr id="2" name="Title 1"/>
          <p:cNvSpPr>
            <a:spLocks noGrp="1"/>
          </p:cNvSpPr>
          <p:nvPr>
            <p:ph type="title"/>
          </p:nvPr>
        </p:nvSpPr>
        <p:spPr/>
        <p:txBody>
          <a:bodyPr/>
          <a:lstStyle/>
          <a:p>
            <a:r>
              <a:rPr lang="en-US" dirty="0">
                <a:uFillTx/>
              </a:rPr>
              <a:t>Kanban tools</a:t>
            </a:r>
          </a:p>
        </p:txBody>
      </p:sp>
      <p:sp>
        <p:nvSpPr>
          <p:cNvPr id="3" name="Content Placeholder 2"/>
          <p:cNvSpPr>
            <a:spLocks noGrp="1"/>
          </p:cNvSpPr>
          <p:nvPr>
            <p:ph idx="1"/>
          </p:nvPr>
        </p:nvSpPr>
        <p:spPr>
          <a:xfrm>
            <a:off x="365760" y="1205537"/>
            <a:ext cx="11369809" cy="4047778"/>
          </a:xfrm>
        </p:spPr>
        <p:txBody>
          <a:bodyPr/>
          <a:lstStyle/>
          <a:p>
            <a:r>
              <a:rPr lang="en-US" b="0" dirty="0">
                <a:uFillTx/>
              </a:rPr>
              <a:t>Wall, whiteboard, blackboard: Basic approach.</a:t>
            </a:r>
          </a:p>
          <a:p>
            <a:r>
              <a:rPr lang="en-US" b="0" dirty="0">
                <a:uFillTx/>
              </a:rPr>
              <a:t>Software, cloud-based:</a:t>
            </a:r>
          </a:p>
          <a:p>
            <a:pPr lvl="1"/>
            <a:r>
              <a:rPr lang="en-US" b="0" dirty="0">
                <a:uFillTx/>
              </a:rPr>
              <a:t>Trello, JIRA, GitHub or GitLab Issues &amp; Project Boards</a:t>
            </a:r>
          </a:p>
          <a:p>
            <a:pPr lvl="1"/>
            <a:r>
              <a:rPr lang="en-US" b="0" dirty="0">
                <a:uFillTx/>
              </a:rPr>
              <a:t>Many more.</a:t>
            </a:r>
          </a:p>
          <a:p>
            <a:r>
              <a:rPr lang="en-US" b="0" dirty="0">
                <a:uFillTx/>
              </a:rPr>
              <a:t>Trello (browser, Android, iPhone, iPad).</a:t>
            </a:r>
          </a:p>
          <a:p>
            <a:pPr lvl="1"/>
            <a:r>
              <a:rPr lang="en-US" b="0" dirty="0">
                <a:uFillTx/>
              </a:rPr>
              <a:t>Can add, view, update, anytime, anywhere.</a:t>
            </a:r>
          </a:p>
          <a:p>
            <a:pPr lvl="1"/>
            <a:r>
              <a:rPr lang="en-US" dirty="0">
                <a:uFillTx/>
              </a:rPr>
              <a:t>Different boards for different contexts</a:t>
            </a:r>
          </a:p>
          <a:p>
            <a:pPr lvl="2"/>
            <a:r>
              <a:rPr lang="en-US" dirty="0">
                <a:uFillTx/>
              </a:rPr>
              <a:t>Effective when people are split on multiple projects</a:t>
            </a:r>
          </a:p>
        </p:txBody>
      </p:sp>
      <p:pic>
        <p:nvPicPr>
          <p:cNvPr id="1026" name="Picture 2" descr="A Trello board showing the visualization of the tasks that are planned... |  Download Scientific Diagram">
            <a:extLst>
              <a:ext uri="{FF2B5EF4-FFF2-40B4-BE49-F238E27FC236}">
                <a16:creationId xmlns:a16="http://schemas.microsoft.com/office/drawing/2014/main" id="{644C3A3D-9E4C-634D-9EAC-805580FCC4D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55760" y="1291550"/>
            <a:ext cx="3091333" cy="14001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25830A9-9BF3-A243-ACF6-3E402750EB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02931" y="1874352"/>
            <a:ext cx="2438400" cy="167670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Big question: How many tasks?</a:t>
            </a:r>
          </a:p>
        </p:txBody>
      </p:sp>
      <p:sp>
        <p:nvSpPr>
          <p:cNvPr id="3" name="Content Placeholder 2"/>
          <p:cNvSpPr>
            <a:spLocks noGrp="1"/>
          </p:cNvSpPr>
          <p:nvPr>
            <p:ph idx="1"/>
          </p:nvPr>
        </p:nvSpPr>
        <p:spPr>
          <a:xfrm>
            <a:off x="365760" y="1124465"/>
            <a:ext cx="11369809" cy="4831491"/>
          </a:xfrm>
        </p:spPr>
        <p:txBody>
          <a:bodyPr>
            <a:normAutofit/>
          </a:bodyPr>
          <a:lstStyle/>
          <a:p>
            <a:r>
              <a:rPr lang="en-US" sz="2000" dirty="0"/>
              <a:t>No single answer. Choose something and adjust from there.</a:t>
            </a:r>
            <a:endParaRPr lang="en-US" sz="2000" b="0" dirty="0">
              <a:uFillTx/>
            </a:endParaRPr>
          </a:p>
          <a:p>
            <a:r>
              <a:rPr lang="en-US" sz="2000" b="0" dirty="0">
                <a:uFillTx/>
              </a:rPr>
              <a:t>Personal Kanban approach: Start with 2 or 3</a:t>
            </a:r>
            <a:r>
              <a:rPr lang="en-US" sz="2000" dirty="0"/>
              <a:t>.</a:t>
            </a:r>
            <a:endParaRPr lang="en-US" sz="2000" b="0" dirty="0">
              <a:uFillTx/>
            </a:endParaRPr>
          </a:p>
          <a:p>
            <a:r>
              <a:rPr lang="en-US" sz="2000" b="0" dirty="0">
                <a:uFillTx/>
              </a:rPr>
              <a:t>Use a freeway traffic analogy:</a:t>
            </a:r>
          </a:p>
          <a:p>
            <a:pPr lvl="1"/>
            <a:r>
              <a:rPr lang="en-US" sz="1800" b="0" dirty="0">
                <a:uFillTx/>
              </a:rPr>
              <a:t>Does traffic flow best when fully packed?  No.</a:t>
            </a:r>
          </a:p>
          <a:p>
            <a:pPr lvl="1"/>
            <a:r>
              <a:rPr lang="en-US" sz="1800" b="0" dirty="0">
                <a:uFillTx/>
              </a:rPr>
              <a:t>Same thing with your effectiveness.</a:t>
            </a:r>
          </a:p>
          <a:p>
            <a:r>
              <a:rPr lang="en-US" sz="2000" b="0" dirty="0">
                <a:uFillTx/>
              </a:rPr>
              <a:t>Spend time consulting board regularly.</a:t>
            </a:r>
          </a:p>
          <a:p>
            <a:pPr lvl="1"/>
            <a:r>
              <a:rPr lang="en-US" sz="1800" b="0" dirty="0">
                <a:uFillTx/>
              </a:rPr>
              <a:t>Brings focus.</a:t>
            </a:r>
          </a:p>
          <a:p>
            <a:pPr lvl="1"/>
            <a:r>
              <a:rPr lang="en-US" sz="1800" b="0" dirty="0">
                <a:uFillTx/>
              </a:rPr>
              <a:t>Enables reflection, retrospection.</a:t>
            </a:r>
          </a:p>
          <a:p>
            <a:pPr lvl="1"/>
            <a:r>
              <a:rPr lang="en-US" sz="1800" b="0" dirty="0">
                <a:uFillTx/>
              </a:rPr>
              <a:t>Use slack time effectively.</a:t>
            </a:r>
          </a:p>
          <a:p>
            <a:pPr lvl="1"/>
            <a:r>
              <a:rPr lang="en-US" sz="1800" u="sng" dirty="0">
                <a:uFillTx/>
              </a:rPr>
              <a:t>When you get out of the habit, start up again</a:t>
            </a:r>
            <a:r>
              <a:rPr lang="en-US" sz="1800" dirty="0">
                <a:uFillTx/>
              </a:rPr>
              <a:t>.</a:t>
            </a:r>
          </a:p>
          <a:p>
            <a:pPr lvl="1"/>
            <a:r>
              <a:rPr lang="en-US" sz="1800" b="0" dirty="0">
                <a:uFillTx/>
              </a:rPr>
              <a:t>Steers towards previously started tasks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uFillTx/>
              </a:rPr>
              <a:t>Importance of “In Progress” concept for you</a:t>
            </a:r>
          </a:p>
        </p:txBody>
      </p:sp>
      <p:sp>
        <p:nvSpPr>
          <p:cNvPr id="3" name="Content Placeholder 2"/>
          <p:cNvSpPr>
            <a:spLocks noGrp="1"/>
          </p:cNvSpPr>
          <p:nvPr>
            <p:ph idx="1"/>
          </p:nvPr>
        </p:nvSpPr>
        <p:spPr>
          <a:xfrm>
            <a:off x="470840" y="1100234"/>
            <a:ext cx="8868504" cy="4983892"/>
          </a:xfrm>
        </p:spPr>
        <p:txBody>
          <a:bodyPr/>
          <a:lstStyle/>
          <a:p>
            <a:r>
              <a:rPr lang="en-US" sz="2800" b="0" dirty="0">
                <a:uFillTx/>
              </a:rPr>
              <a:t>Junior community members: </a:t>
            </a:r>
          </a:p>
          <a:p>
            <a:pPr lvl="1"/>
            <a:r>
              <a:rPr lang="en-US" sz="2400" b="0" dirty="0">
                <a:uFillTx/>
              </a:rPr>
              <a:t>Less control over tasks.</a:t>
            </a:r>
          </a:p>
          <a:p>
            <a:pPr lvl="1"/>
            <a:r>
              <a:rPr lang="en-US" sz="2400" b="0" dirty="0">
                <a:uFillTx/>
              </a:rPr>
              <a:t>Given by supervisor.</a:t>
            </a:r>
          </a:p>
          <a:p>
            <a:r>
              <a:rPr lang="en-US" sz="2800" b="0" dirty="0">
                <a:uFillTx/>
              </a:rPr>
              <a:t>In Progress column: Protects you.</a:t>
            </a:r>
          </a:p>
          <a:p>
            <a:pPr lvl="1"/>
            <a:r>
              <a:rPr lang="en-US" sz="2400" b="0" dirty="0">
                <a:uFillTx/>
              </a:rPr>
              <a:t>If asked to take on another task, respond:</a:t>
            </a:r>
          </a:p>
          <a:p>
            <a:pPr lvl="2"/>
            <a:r>
              <a:rPr lang="en-US" sz="2000" b="0" dirty="0">
                <a:uFillTx/>
              </a:rPr>
              <a:t>Is this important enough to</a:t>
            </a:r>
          </a:p>
          <a:p>
            <a:pPr lvl="3"/>
            <a:r>
              <a:rPr lang="en-US" sz="2000" dirty="0">
                <a:uFillTx/>
              </a:rPr>
              <a:t>back-burner a, b, and c?</a:t>
            </a:r>
            <a:endParaRPr lang="en-US" sz="2000" b="0" dirty="0">
              <a:uFillTx/>
            </a:endParaRPr>
          </a:p>
          <a:p>
            <a:pPr lvl="3"/>
            <a:r>
              <a:rPr lang="en-US" sz="2000" b="0" dirty="0">
                <a:uFillTx/>
              </a:rPr>
              <a:t>become less efficient?</a:t>
            </a:r>
          </a:p>
          <a:p>
            <a:pPr lvl="2"/>
            <a:r>
              <a:rPr lang="en-US" sz="2000" b="0" dirty="0">
                <a:uFillTx/>
              </a:rPr>
              <a:t>Sometimes it is.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Building on Kanban</a:t>
            </a:r>
          </a:p>
        </p:txBody>
      </p:sp>
      <p:sp>
        <p:nvSpPr>
          <p:cNvPr id="3" name="Content Placeholder 2"/>
          <p:cNvSpPr>
            <a:spLocks noGrp="1"/>
          </p:cNvSpPr>
          <p:nvPr>
            <p:ph idx="1"/>
          </p:nvPr>
        </p:nvSpPr>
        <p:spPr>
          <a:xfrm>
            <a:off x="365760" y="1137138"/>
            <a:ext cx="11369809" cy="4047778"/>
          </a:xfrm>
        </p:spPr>
        <p:txBody>
          <a:bodyPr/>
          <a:lstStyle/>
          <a:p>
            <a:r>
              <a:rPr lang="en-US" dirty="0">
                <a:uFillTx/>
              </a:rPr>
              <a:t>Focus: Solve issues!</a:t>
            </a:r>
          </a:p>
          <a:p>
            <a:pPr lvl="1"/>
            <a:r>
              <a:rPr lang="en-US" dirty="0">
                <a:uFillTx/>
              </a:rPr>
              <a:t>(not add process)</a:t>
            </a:r>
          </a:p>
          <a:p>
            <a:r>
              <a:rPr lang="en-US" dirty="0">
                <a:uFillTx/>
              </a:rPr>
              <a:t>15 minute stand-ups</a:t>
            </a:r>
          </a:p>
          <a:p>
            <a:pPr lvl="1"/>
            <a:r>
              <a:rPr lang="en-US" dirty="0">
                <a:uFillTx/>
              </a:rPr>
              <a:t>Maybe not daily</a:t>
            </a:r>
          </a:p>
          <a:p>
            <a:r>
              <a:rPr lang="en-US" dirty="0">
                <a:uFillTx/>
              </a:rPr>
              <a:t>Planning meetings</a:t>
            </a:r>
          </a:p>
          <a:p>
            <a:r>
              <a:rPr lang="en-US" dirty="0">
                <a:uFillTx/>
              </a:rPr>
              <a:t>Retrospectives</a:t>
            </a:r>
          </a:p>
          <a:p>
            <a:r>
              <a:rPr lang="en-US" dirty="0">
                <a:uFillTx/>
              </a:rPr>
              <a:t>Scrum Master</a:t>
            </a:r>
          </a:p>
          <a:p>
            <a:r>
              <a:rPr lang="en-US" dirty="0">
                <a:uFillTx/>
              </a:rPr>
              <a:t>Product Owner</a:t>
            </a:r>
          </a:p>
          <a:p>
            <a:r>
              <a:rPr lang="en-US" b="1" dirty="0">
                <a:uFillTx/>
              </a:rPr>
              <a:t>Epic, story, task</a:t>
            </a:r>
          </a:p>
          <a:p>
            <a:r>
              <a:rPr lang="en-US" dirty="0">
                <a:uFillTx/>
              </a:rPr>
              <a:t>Definition of Done</a:t>
            </a:r>
          </a:p>
        </p:txBody>
      </p:sp>
      <p:pic>
        <p:nvPicPr>
          <p:cNvPr id="1026" name="Picture 2" descr="Building Blocks, Toys, Play, Abc, 123, Cubes, Dices"/>
          <p:cNvPicPr>
            <a:picLocks noChangeAspect="1" noChangeArrowheads="1"/>
          </p:cNvPicPr>
          <p:nvPr/>
        </p:nvPicPr>
        <p:blipFill>
          <a:blip r:embed="rId2"/>
          <a:srcRect/>
          <a:stretch>
            <a:fillRect/>
          </a:stretch>
        </p:blipFill>
        <p:spPr bwMode="auto">
          <a:xfrm>
            <a:off x="5134937" y="1688129"/>
            <a:ext cx="5283239" cy="3945988"/>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Building on Kanban</a:t>
            </a:r>
          </a:p>
        </p:txBody>
      </p:sp>
      <p:sp>
        <p:nvSpPr>
          <p:cNvPr id="3" name="Content Placeholder 2"/>
          <p:cNvSpPr>
            <a:spLocks noGrp="1"/>
          </p:cNvSpPr>
          <p:nvPr>
            <p:ph idx="1"/>
          </p:nvPr>
        </p:nvSpPr>
        <p:spPr>
          <a:xfrm>
            <a:off x="365760" y="1155469"/>
            <a:ext cx="11369809" cy="4047778"/>
          </a:xfrm>
        </p:spPr>
        <p:txBody>
          <a:bodyPr/>
          <a:lstStyle/>
          <a:p>
            <a:r>
              <a:rPr lang="en-US" sz="2800" dirty="0">
                <a:uFillTx/>
              </a:rPr>
              <a:t>Epic, Story, Task</a:t>
            </a:r>
          </a:p>
          <a:p>
            <a:pPr lvl="1"/>
            <a:r>
              <a:rPr lang="en-US" sz="2400" dirty="0">
                <a:uFillTx/>
              </a:rPr>
              <a:t>Formal or informal</a:t>
            </a:r>
          </a:p>
          <a:p>
            <a:pPr lvl="1"/>
            <a:r>
              <a:rPr lang="en-US" sz="2400" dirty="0">
                <a:uFillTx/>
              </a:rPr>
              <a:t>Start with high-level requirements</a:t>
            </a:r>
          </a:p>
          <a:p>
            <a:pPr lvl="1"/>
            <a:r>
              <a:rPr lang="en-US" sz="2400" dirty="0">
                <a:uFillTx/>
              </a:rPr>
              <a:t>Break down and refine </a:t>
            </a:r>
            <a:r>
              <a:rPr lang="en-US" sz="2400" u="sng" dirty="0">
                <a:uFillTx/>
              </a:rPr>
              <a:t>when and as needed</a:t>
            </a:r>
          </a:p>
          <a:p>
            <a:pPr lvl="2"/>
            <a:r>
              <a:rPr lang="en-US" dirty="0">
                <a:uFillTx/>
              </a:rPr>
              <a:t>Close to when the work will be done</a:t>
            </a:r>
          </a:p>
          <a:p>
            <a:pPr lvl="2"/>
            <a:r>
              <a:rPr lang="en-US" dirty="0">
                <a:uFillTx/>
              </a:rPr>
              <a:t>Only for work that will take place</a:t>
            </a:r>
          </a:p>
          <a:p>
            <a:pPr lvl="2"/>
            <a:r>
              <a:rPr lang="en-US" dirty="0"/>
              <a:t>Can be valuable for estimating</a:t>
            </a:r>
          </a:p>
          <a:p>
            <a:pPr lvl="2"/>
            <a:r>
              <a:rPr lang="en-US" dirty="0"/>
              <a:t>There is no “correct” level of granularity</a:t>
            </a:r>
            <a:endParaRPr lang="en-US" dirty="0">
              <a:uFillTx/>
            </a:endParaRPr>
          </a:p>
          <a:p>
            <a:pPr lvl="1"/>
            <a:r>
              <a:rPr lang="en-US" sz="2400" dirty="0"/>
              <a:t>Epics are very high level objectives</a:t>
            </a:r>
          </a:p>
          <a:p>
            <a:pPr lvl="1"/>
            <a:r>
              <a:rPr lang="en-US" sz="2400" dirty="0">
                <a:uFillTx/>
              </a:rPr>
              <a:t>Stories should represent an increment of value to the customer</a:t>
            </a:r>
          </a:p>
          <a:p>
            <a:pPr lvl="2"/>
            <a:r>
              <a:rPr lang="en-US" dirty="0">
                <a:uFillTx/>
              </a:rPr>
              <a:t>”Done” cr</a:t>
            </a:r>
            <a:r>
              <a:rPr lang="en-US" dirty="0"/>
              <a:t>iteria – understandable to user</a:t>
            </a:r>
            <a:endParaRPr lang="en-US" dirty="0">
              <a:uFillTx/>
            </a:endParaRPr>
          </a:p>
          <a:p>
            <a:pPr lvl="1"/>
            <a:r>
              <a:rPr lang="en-US" sz="2400" dirty="0"/>
              <a:t>Tasks are the steps necessary to complete a story</a:t>
            </a:r>
          </a:p>
          <a:p>
            <a:pPr lvl="2"/>
            <a:r>
              <a:rPr lang="en-US" dirty="0">
                <a:uFillTx/>
              </a:rPr>
              <a:t>May not individually provide value to the customer</a:t>
            </a:r>
            <a:endParaRPr lang="en-US" sz="2800" dirty="0">
              <a:uFillTx/>
            </a:endParaRPr>
          </a:p>
          <a:p>
            <a:pPr lvl="3"/>
            <a:endParaRPr lang="en-US" sz="1800" dirty="0">
              <a:uFillTx/>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D211E-CA7D-3741-9DDB-791E83480980}"/>
              </a:ext>
            </a:extLst>
          </p:cNvPr>
          <p:cNvSpPr>
            <a:spLocks noGrp="1"/>
          </p:cNvSpPr>
          <p:nvPr>
            <p:ph type="title"/>
          </p:nvPr>
        </p:nvSpPr>
        <p:spPr/>
        <p:txBody>
          <a:bodyPr/>
          <a:lstStyle/>
          <a:p>
            <a:r>
              <a:rPr lang="en-US" dirty="0"/>
              <a:t>Building on Kanban</a:t>
            </a:r>
          </a:p>
        </p:txBody>
      </p:sp>
      <p:sp>
        <p:nvSpPr>
          <p:cNvPr id="3" name="Content Placeholder 2">
            <a:extLst>
              <a:ext uri="{FF2B5EF4-FFF2-40B4-BE49-F238E27FC236}">
                <a16:creationId xmlns:a16="http://schemas.microsoft.com/office/drawing/2014/main" id="{FCD8A8D0-D70B-E641-B4D6-F8F0361C4C95}"/>
              </a:ext>
            </a:extLst>
          </p:cNvPr>
          <p:cNvSpPr>
            <a:spLocks noGrp="1"/>
          </p:cNvSpPr>
          <p:nvPr>
            <p:ph idx="1"/>
          </p:nvPr>
        </p:nvSpPr>
        <p:spPr>
          <a:xfrm>
            <a:off x="365760" y="1325880"/>
            <a:ext cx="11369809" cy="4047778"/>
          </a:xfrm>
        </p:spPr>
        <p:txBody>
          <a:bodyPr/>
          <a:lstStyle/>
          <a:p>
            <a:r>
              <a:rPr lang="en-US" sz="2800" dirty="0"/>
              <a:t>User stories (optional)</a:t>
            </a:r>
          </a:p>
          <a:p>
            <a:pPr lvl="1"/>
            <a:r>
              <a:rPr lang="en-US" dirty="0"/>
              <a:t>Form: </a:t>
            </a:r>
            <a:r>
              <a:rPr lang="en-US" dirty="0">
                <a:solidFill>
                  <a:srgbClr val="FF0000"/>
                </a:solidFill>
              </a:rPr>
              <a:t>As a</a:t>
            </a:r>
            <a:r>
              <a:rPr lang="en-US" dirty="0"/>
              <a:t> &lt;stakeholder&gt;, </a:t>
            </a:r>
            <a:r>
              <a:rPr lang="en-US" dirty="0">
                <a:solidFill>
                  <a:srgbClr val="FF0000"/>
                </a:solidFill>
              </a:rPr>
              <a:t>I want </a:t>
            </a:r>
            <a:r>
              <a:rPr lang="en-US" dirty="0"/>
              <a:t>&lt;describe what is needed&gt; </a:t>
            </a:r>
            <a:r>
              <a:rPr lang="en-US" dirty="0">
                <a:solidFill>
                  <a:srgbClr val="FF0000"/>
                </a:solidFill>
              </a:rPr>
              <a:t>so that </a:t>
            </a:r>
            <a:r>
              <a:rPr lang="en-US" dirty="0"/>
              <a:t>&lt;why do you want this?&gt;</a:t>
            </a:r>
          </a:p>
          <a:p>
            <a:pPr lvl="1"/>
            <a:r>
              <a:rPr lang="en-US" dirty="0"/>
              <a:t>Can be useful to improve communication and requirements elicitation</a:t>
            </a:r>
          </a:p>
          <a:p>
            <a:r>
              <a:rPr lang="en-US" sz="2800" dirty="0"/>
              <a:t>In heat example:</a:t>
            </a:r>
          </a:p>
          <a:p>
            <a:pPr lvl="1"/>
            <a:r>
              <a:rPr lang="en-US" sz="2400" dirty="0"/>
              <a:t>User stories collected</a:t>
            </a:r>
          </a:p>
          <a:p>
            <a:pPr lvl="2"/>
            <a:r>
              <a:rPr lang="en-US" dirty="0">
                <a:solidFill>
                  <a:srgbClr val="FF0000"/>
                </a:solidFill>
              </a:rPr>
              <a:t>As a</a:t>
            </a:r>
            <a:r>
              <a:rPr lang="en-US" dirty="0"/>
              <a:t> developer, </a:t>
            </a:r>
            <a:r>
              <a:rPr lang="en-US" dirty="0">
                <a:solidFill>
                  <a:srgbClr val="FF0000"/>
                </a:solidFill>
              </a:rPr>
              <a:t>I want </a:t>
            </a:r>
            <a:r>
              <a:rPr lang="en-US" dirty="0"/>
              <a:t>to modularize the heat equation utilities </a:t>
            </a:r>
            <a:r>
              <a:rPr lang="en-US" dirty="0">
                <a:solidFill>
                  <a:srgbClr val="FF0000"/>
                </a:solidFill>
              </a:rPr>
              <a:t>so that </a:t>
            </a:r>
            <a:r>
              <a:rPr lang="en-US" dirty="0"/>
              <a:t>I can more easily make use of the utilities for other projects.</a:t>
            </a:r>
          </a:p>
          <a:p>
            <a:pPr lvl="2"/>
            <a:r>
              <a:rPr lang="en-US" dirty="0">
                <a:solidFill>
                  <a:srgbClr val="FF0000"/>
                </a:solidFill>
              </a:rPr>
              <a:t>As a</a:t>
            </a:r>
            <a:r>
              <a:rPr lang="en-US" dirty="0"/>
              <a:t> developer, </a:t>
            </a:r>
            <a:r>
              <a:rPr lang="en-US" dirty="0">
                <a:solidFill>
                  <a:srgbClr val="FF0000"/>
                </a:solidFill>
              </a:rPr>
              <a:t>I want </a:t>
            </a:r>
            <a:r>
              <a:rPr lang="en-US" dirty="0"/>
              <a:t>to be able to use multiple integration functions easily </a:t>
            </a:r>
            <a:r>
              <a:rPr lang="en-US" dirty="0">
                <a:solidFill>
                  <a:srgbClr val="FF0000"/>
                </a:solidFill>
              </a:rPr>
              <a:t>so that </a:t>
            </a:r>
            <a:r>
              <a:rPr lang="en-US" dirty="0"/>
              <a:t>I can utilize the function best suited for the problem I am solving.</a:t>
            </a:r>
          </a:p>
        </p:txBody>
      </p:sp>
    </p:spTree>
    <p:extLst>
      <p:ext uri="{BB962C8B-B14F-4D97-AF65-F5344CB8AC3E}">
        <p14:creationId xmlns:p14="http://schemas.microsoft.com/office/powerpoint/2010/main" val="1051704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0A4EA-6498-624D-8957-1ED63F5EF7E2}"/>
              </a:ext>
            </a:extLst>
          </p:cNvPr>
          <p:cNvSpPr>
            <a:spLocks noGrp="1"/>
          </p:cNvSpPr>
          <p:nvPr>
            <p:ph type="title"/>
          </p:nvPr>
        </p:nvSpPr>
        <p:spPr/>
        <p:txBody>
          <a:bodyPr/>
          <a:lstStyle/>
          <a:p>
            <a:r>
              <a:rPr lang="en-US" dirty="0"/>
              <a:t>Building on Kanban</a:t>
            </a:r>
          </a:p>
        </p:txBody>
      </p:sp>
      <p:sp>
        <p:nvSpPr>
          <p:cNvPr id="3" name="Content Placeholder 2">
            <a:extLst>
              <a:ext uri="{FF2B5EF4-FFF2-40B4-BE49-F238E27FC236}">
                <a16:creationId xmlns:a16="http://schemas.microsoft.com/office/drawing/2014/main" id="{AF99CEBB-4C17-F54B-A772-FDF36B760952}"/>
              </a:ext>
            </a:extLst>
          </p:cNvPr>
          <p:cNvSpPr>
            <a:spLocks noGrp="1"/>
          </p:cNvSpPr>
          <p:nvPr>
            <p:ph idx="1"/>
          </p:nvPr>
        </p:nvSpPr>
        <p:spPr>
          <a:xfrm>
            <a:off x="365760" y="1325880"/>
            <a:ext cx="11369809" cy="4047778"/>
          </a:xfrm>
        </p:spPr>
        <p:txBody>
          <a:bodyPr/>
          <a:lstStyle/>
          <a:p>
            <a:r>
              <a:rPr lang="en-US" sz="2400" dirty="0"/>
              <a:t>Epic (derived from user stories): Refactor code for enhanced modularity</a:t>
            </a:r>
          </a:p>
          <a:p>
            <a:pPr lvl="1"/>
            <a:r>
              <a:rPr lang="en-US" sz="2000" dirty="0"/>
              <a:t>Description: The heat equation code needs refactoring to improve modularity. Specifically, there are utilities that could be generalized and used with for other applications. Also, the integration function is currently hard-coded. In the future, we want to use alternative integration functions, so we should generalize the interface for this function.</a:t>
            </a:r>
          </a:p>
          <a:p>
            <a:pPr lvl="2"/>
            <a:r>
              <a:rPr lang="en-US" sz="1800" dirty="0"/>
              <a:t>Story 1: Separate out utilities</a:t>
            </a:r>
          </a:p>
          <a:p>
            <a:pPr lvl="2"/>
            <a:r>
              <a:rPr lang="en-US" sz="1800" dirty="0"/>
              <a:t>Story 2: Separate out integration function</a:t>
            </a:r>
          </a:p>
          <a:p>
            <a:pPr marL="346075" lvl="1" indent="0">
              <a:buNone/>
            </a:pPr>
            <a:endParaRPr lang="en-US" sz="2200" dirty="0"/>
          </a:p>
          <a:p>
            <a:r>
              <a:rPr lang="en-US" sz="2600" dirty="0"/>
              <a:t>This idea needs to be socialized with stakeholders</a:t>
            </a:r>
          </a:p>
          <a:p>
            <a:r>
              <a:rPr lang="en-US" sz="2600" dirty="0"/>
              <a:t>No staffing/funding currently available</a:t>
            </a:r>
          </a:p>
          <a:p>
            <a:endParaRPr lang="en-US" dirty="0"/>
          </a:p>
        </p:txBody>
      </p:sp>
    </p:spTree>
    <p:extLst>
      <p:ext uri="{BB962C8B-B14F-4D97-AF65-F5344CB8AC3E}">
        <p14:creationId xmlns:p14="http://schemas.microsoft.com/office/powerpoint/2010/main" val="1403138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Samples from Collegeville Org: Kanban Board</a:t>
            </a:r>
          </a:p>
        </p:txBody>
      </p:sp>
      <p:pic>
        <p:nvPicPr>
          <p:cNvPr id="5" name="Picture 4"/>
          <p:cNvPicPr>
            <a:picLocks noChangeAspect="1"/>
          </p:cNvPicPr>
          <p:nvPr/>
        </p:nvPicPr>
        <p:blipFill>
          <a:blip r:embed="rId2"/>
          <a:stretch>
            <a:fillRect/>
          </a:stretch>
        </p:blipFill>
        <p:spPr>
          <a:xfrm>
            <a:off x="408696" y="1055078"/>
            <a:ext cx="11186403" cy="483772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in GitHub (or GitLab)</a:t>
            </a:r>
          </a:p>
        </p:txBody>
      </p:sp>
      <p:sp>
        <p:nvSpPr>
          <p:cNvPr id="3" name="Content Placeholder 2"/>
          <p:cNvSpPr>
            <a:spLocks noGrp="1"/>
          </p:cNvSpPr>
          <p:nvPr>
            <p:ph idx="1"/>
          </p:nvPr>
        </p:nvSpPr>
        <p:spPr>
          <a:xfrm>
            <a:off x="365760" y="1235612"/>
            <a:ext cx="11369809" cy="4463224"/>
          </a:xfrm>
        </p:spPr>
        <p:txBody>
          <a:bodyPr/>
          <a:lstStyle/>
          <a:p>
            <a:r>
              <a:rPr lang="en-US" dirty="0">
                <a:uFillTx/>
              </a:rPr>
              <a:t>GitHub supports </a:t>
            </a:r>
            <a:r>
              <a:rPr lang="en-US" u="sng" dirty="0">
                <a:uFillTx/>
              </a:rPr>
              <a:t>basic</a:t>
            </a:r>
            <a:r>
              <a:rPr lang="en-US" dirty="0">
                <a:uFillTx/>
              </a:rPr>
              <a:t> Agile development workflows</a:t>
            </a:r>
          </a:p>
          <a:p>
            <a:pPr lvl="1"/>
            <a:r>
              <a:rPr lang="en-US" dirty="0">
                <a:uFillTx/>
              </a:rPr>
              <a:t>Filing issues</a:t>
            </a:r>
          </a:p>
          <a:p>
            <a:pPr lvl="2"/>
            <a:r>
              <a:rPr lang="en-US" dirty="0">
                <a:uFillTx/>
              </a:rPr>
              <a:t>@mention</a:t>
            </a:r>
          </a:p>
          <a:p>
            <a:pPr lvl="1"/>
            <a:r>
              <a:rPr lang="en-US" dirty="0">
                <a:uFillTx/>
              </a:rPr>
              <a:t>Kanban board</a:t>
            </a:r>
          </a:p>
          <a:p>
            <a:pPr lvl="1"/>
            <a:r>
              <a:rPr lang="en-US" dirty="0">
                <a:uFillTx/>
              </a:rPr>
              <a:t>Projects</a:t>
            </a:r>
          </a:p>
          <a:p>
            <a:r>
              <a:rPr lang="en-US" dirty="0">
                <a:uFillTx/>
              </a:rPr>
              <a:t>GitHub lacks more advanced features</a:t>
            </a:r>
          </a:p>
          <a:p>
            <a:pPr lvl="1"/>
            <a:r>
              <a:rPr lang="en-US" dirty="0">
                <a:uFillTx/>
              </a:rPr>
              <a:t>Dependencies between issues</a:t>
            </a:r>
          </a:p>
          <a:p>
            <a:pPr lvl="2"/>
            <a:r>
              <a:rPr lang="en-US" dirty="0">
                <a:uFillTx/>
              </a:rPr>
              <a:t>You can reference one issue in another</a:t>
            </a:r>
          </a:p>
          <a:p>
            <a:pPr lvl="1"/>
            <a:r>
              <a:rPr lang="en-US" dirty="0">
                <a:uFillTx/>
              </a:rPr>
              <a:t>Advanced notification schemes</a:t>
            </a:r>
          </a:p>
          <a:p>
            <a:pPr lvl="1"/>
            <a:r>
              <a:rPr lang="en-US" dirty="0">
                <a:uFillTx/>
              </a:rPr>
              <a:t>Custom fields</a:t>
            </a:r>
          </a:p>
          <a:p>
            <a:pPr lvl="2"/>
            <a:r>
              <a:rPr lang="en-US" dirty="0">
                <a:uFillTx/>
              </a:rPr>
              <a:t>You can create custom labels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Building on Kanban</a:t>
            </a:r>
          </a:p>
        </p:txBody>
      </p:sp>
      <p:sp>
        <p:nvSpPr>
          <p:cNvPr id="3" name="Content Placeholder 2"/>
          <p:cNvSpPr>
            <a:spLocks noGrp="1"/>
          </p:cNvSpPr>
          <p:nvPr>
            <p:ph idx="1"/>
          </p:nvPr>
        </p:nvSpPr>
        <p:spPr/>
        <p:txBody>
          <a:bodyPr/>
          <a:lstStyle/>
          <a:p>
            <a:r>
              <a:rPr lang="en-US" dirty="0">
                <a:solidFill>
                  <a:srgbClr val="FF0000"/>
                </a:solidFill>
                <a:uFillTx/>
              </a:rPr>
              <a:t>A-Team Tools</a:t>
            </a:r>
            <a:r>
              <a:rPr lang="en-US" dirty="0">
                <a:uFillTx/>
              </a:rPr>
              <a:t>: A collection of resources for understanding and applying lightweight agile practices to your scientific SW project</a:t>
            </a:r>
          </a:p>
          <a:p>
            <a:pPr lvl="1"/>
            <a:r>
              <a:rPr lang="en-US" dirty="0">
                <a:uFillTx/>
              </a:rPr>
              <a:t>Especially useful for</a:t>
            </a:r>
          </a:p>
          <a:p>
            <a:pPr lvl="2"/>
            <a:r>
              <a:rPr lang="en-US" dirty="0">
                <a:uFillTx/>
              </a:rPr>
              <a:t>Small teams</a:t>
            </a:r>
          </a:p>
          <a:p>
            <a:pPr lvl="2"/>
            <a:r>
              <a:rPr lang="en-US" dirty="0">
                <a:uFillTx/>
              </a:rPr>
              <a:t>Teams of teams</a:t>
            </a:r>
          </a:p>
          <a:p>
            <a:pPr lvl="2"/>
            <a:r>
              <a:rPr lang="en-US" dirty="0">
                <a:uFillTx/>
              </a:rPr>
              <a:t>Teams that frequently have members come and go</a:t>
            </a:r>
            <a:endParaRPr lang="en-US" dirty="0">
              <a:uFillTx/>
              <a:hlinkClick r:id="rId2"/>
            </a:endParaRPr>
          </a:p>
          <a:p>
            <a:pPr lvl="1"/>
            <a:r>
              <a:rPr lang="en-US" dirty="0">
                <a:uFillTx/>
                <a:hlinkClick r:id="rId2"/>
              </a:rPr>
              <a:t>https://betterscientificsoftware.github.io/A-Team-Tools/</a:t>
            </a:r>
            <a:endParaRPr lang="en-US" dirty="0">
              <a:uFillTx/>
            </a:endParaRPr>
          </a:p>
        </p:txBody>
      </p:sp>
      <p:pic>
        <p:nvPicPr>
          <p:cNvPr id="4" name="Picture 3"/>
          <p:cNvPicPr>
            <a:picLocks noChangeAspect="1"/>
          </p:cNvPicPr>
          <p:nvPr/>
        </p:nvPicPr>
        <p:blipFill>
          <a:blip r:embed="rId3"/>
          <a:stretch>
            <a:fillRect/>
          </a:stretch>
        </p:blipFill>
        <p:spPr>
          <a:xfrm>
            <a:off x="8016332" y="2634327"/>
            <a:ext cx="2663444" cy="114147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66B3-A7EF-4937-851F-47BB62B547F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030D910-81CE-4E0B-AB08-7F847797D53C}"/>
              </a:ext>
            </a:extLst>
          </p:cNvPr>
          <p:cNvSpPr>
            <a:spLocks noGrp="1"/>
          </p:cNvSpPr>
          <p:nvPr>
            <p:ph idx="1"/>
          </p:nvPr>
        </p:nvSpPr>
        <p:spPr>
          <a:xfrm>
            <a:off x="365760" y="1250472"/>
            <a:ext cx="11369809" cy="4047778"/>
          </a:xfrm>
        </p:spPr>
        <p:txBody>
          <a:bodyPr/>
          <a:lstStyle/>
          <a:p>
            <a:r>
              <a:rPr lang="en-US" dirty="0"/>
              <a:t>Agile workflow management for small teams.</a:t>
            </a:r>
          </a:p>
          <a:p>
            <a:r>
              <a:rPr lang="en-US" dirty="0"/>
              <a:t>Intro to terminology and approaches</a:t>
            </a:r>
          </a:p>
          <a:p>
            <a:r>
              <a:rPr lang="en-US" dirty="0"/>
              <a:t>Overview of Kanban</a:t>
            </a:r>
          </a:p>
          <a:p>
            <a:r>
              <a:rPr lang="en-US" dirty="0"/>
              <a:t>A bit about Scrum</a:t>
            </a:r>
          </a:p>
        </p:txBody>
      </p:sp>
    </p:spTree>
    <p:extLst>
      <p:ext uri="{BB962C8B-B14F-4D97-AF65-F5344CB8AC3E}">
        <p14:creationId xmlns:p14="http://schemas.microsoft.com/office/powerpoint/2010/main" val="9243688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What is Scrum?</a:t>
            </a:r>
          </a:p>
        </p:txBody>
      </p:sp>
      <p:sp>
        <p:nvSpPr>
          <p:cNvPr id="6" name="Content Placeholder 5">
            <a:extLst>
              <a:ext uri="{FF2B5EF4-FFF2-40B4-BE49-F238E27FC236}">
                <a16:creationId xmlns:a16="http://schemas.microsoft.com/office/drawing/2014/main" id="{4F3A2D16-47C9-E094-B09A-2BE3BA3F0733}"/>
              </a:ext>
            </a:extLst>
          </p:cNvPr>
          <p:cNvSpPr>
            <a:spLocks noGrp="1"/>
          </p:cNvSpPr>
          <p:nvPr>
            <p:ph idx="1"/>
          </p:nvPr>
        </p:nvSpPr>
        <p:spPr/>
        <p:txBody>
          <a:bodyPr/>
          <a:lstStyle/>
          <a:p>
            <a:r>
              <a:rPr lang="en-US" dirty="0"/>
              <a:t>A light-weight framework based on the scientific method of empiricism</a:t>
            </a:r>
          </a:p>
          <a:p>
            <a:r>
              <a:rPr lang="en-US" i="1" dirty="0"/>
              <a:t>Not</a:t>
            </a:r>
            <a:r>
              <a:rPr lang="en-US" dirty="0"/>
              <a:t> a methodology</a:t>
            </a:r>
          </a:p>
          <a:p>
            <a:r>
              <a:rPr lang="en-US" dirty="0"/>
              <a:t>Key attributes are incremental and iterative</a:t>
            </a:r>
          </a:p>
          <a:p>
            <a:r>
              <a:rPr lang="en-US" dirty="0"/>
              <a:t>Assumes</a:t>
            </a:r>
          </a:p>
          <a:p>
            <a:pPr lvl="1"/>
            <a:r>
              <a:rPr lang="en-US" dirty="0"/>
              <a:t>Customer will change their requirements</a:t>
            </a:r>
          </a:p>
          <a:p>
            <a:pPr lvl="1"/>
            <a:r>
              <a:rPr lang="en-US" dirty="0"/>
              <a:t>There will be unpredictable changes</a:t>
            </a:r>
          </a:p>
        </p:txBody>
      </p:sp>
    </p:spTree>
    <p:extLst>
      <p:ext uri="{BB962C8B-B14F-4D97-AF65-F5344CB8AC3E}">
        <p14:creationId xmlns:p14="http://schemas.microsoft.com/office/powerpoint/2010/main" val="19954367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C1860-394F-C245-96CA-9DED3DAAF758}"/>
              </a:ext>
            </a:extLst>
          </p:cNvPr>
          <p:cNvSpPr/>
          <p:nvPr/>
        </p:nvSpPr>
        <p:spPr>
          <a:xfrm>
            <a:off x="365760" y="1185650"/>
            <a:ext cx="11151219" cy="4215161"/>
          </a:xfrm>
          <a:prstGeom prst="rect">
            <a:avLst/>
          </a:prstGeom>
          <a:solidFill>
            <a:schemeClr val="accent1">
              <a:lumMod val="40000"/>
              <a:lumOff val="60000"/>
            </a:schemeClr>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t" anchorCtr="0" forceAA="0" compatLnSpc="1">
            <a:prstTxWarp prst="textNoShape">
              <a:avLst/>
            </a:prstTxWarp>
            <a:noAutofit/>
          </a:bodyPr>
          <a:lstStyle/>
          <a:p>
            <a:pPr algn="ctr">
              <a:lnSpc>
                <a:spcPct val="90000"/>
              </a:lnSpc>
            </a:pPr>
            <a:r>
              <a:rPr lang="en-US" sz="2400" b="1" dirty="0">
                <a:solidFill>
                  <a:schemeClr val="tx1"/>
                </a:solidFill>
                <a:uFillTx/>
              </a:rPr>
              <a:t>Scrum team</a:t>
            </a:r>
          </a:p>
        </p:txBody>
      </p:sp>
      <p:sp>
        <p:nvSpPr>
          <p:cNvPr id="2" name="Title 1">
            <a:extLst>
              <a:ext uri="{FF2B5EF4-FFF2-40B4-BE49-F238E27FC236}">
                <a16:creationId xmlns:a16="http://schemas.microsoft.com/office/drawing/2014/main" id="{B4917316-753C-8E4A-A349-65AFE9D5CB5C}"/>
              </a:ext>
            </a:extLst>
          </p:cNvPr>
          <p:cNvSpPr>
            <a:spLocks noGrp="1"/>
          </p:cNvSpPr>
          <p:nvPr>
            <p:ph type="title"/>
          </p:nvPr>
        </p:nvSpPr>
        <p:spPr/>
        <p:txBody>
          <a:bodyPr/>
          <a:lstStyle/>
          <a:p>
            <a:r>
              <a:rPr lang="en-US" dirty="0"/>
              <a:t>A Bit about Scrum: Roles</a:t>
            </a:r>
          </a:p>
        </p:txBody>
      </p:sp>
      <p:graphicFrame>
        <p:nvGraphicFramePr>
          <p:cNvPr id="5" name="Content Placeholder 4">
            <a:extLst>
              <a:ext uri="{FF2B5EF4-FFF2-40B4-BE49-F238E27FC236}">
                <a16:creationId xmlns:a16="http://schemas.microsoft.com/office/drawing/2014/main" id="{855CEB3C-2971-124F-9BF8-FE6C59B63805}"/>
              </a:ext>
            </a:extLst>
          </p:cNvPr>
          <p:cNvGraphicFramePr>
            <a:graphicFrameLocks noGrp="1"/>
          </p:cNvGraphicFramePr>
          <p:nvPr>
            <p:ph idx="1"/>
            <p:extLst>
              <p:ext uri="{D42A27DB-BD31-4B8C-83A1-F6EECF244321}">
                <p14:modId xmlns:p14="http://schemas.microsoft.com/office/powerpoint/2010/main" val="1310381574"/>
              </p:ext>
            </p:extLst>
          </p:nvPr>
        </p:nvGraphicFramePr>
        <p:xfrm>
          <a:off x="697430" y="1675450"/>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Product Owner</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Interface between development team and stakeholders.</a:t>
                      </a:r>
                    </a:p>
                    <a:p>
                      <a:pPr marL="285750" indent="-285750">
                        <a:buFont typeface="Arial" panose="020B0604020202020204" pitchFamily="34" charset="0"/>
                        <a:buChar char="•"/>
                      </a:pPr>
                      <a:r>
                        <a:rPr lang="en-US" dirty="0"/>
                        <a:t>Responsible for defining and managing work backlog.</a:t>
                      </a:r>
                    </a:p>
                    <a:p>
                      <a:pPr marL="285750" indent="-285750">
                        <a:buFont typeface="Arial" panose="020B0604020202020204" pitchFamily="34" charset="0"/>
                        <a:buChar char="•"/>
                      </a:pPr>
                      <a:r>
                        <a:rPr lang="en-US" dirty="0"/>
                        <a:t>Needs good domain knowledge.</a:t>
                      </a:r>
                    </a:p>
                    <a:p>
                      <a:pPr marL="285750" indent="-285750">
                        <a:buFont typeface="Arial" panose="020B0604020202020204" pitchFamily="34" charset="0"/>
                        <a:buChar char="•"/>
                      </a:pPr>
                      <a:r>
                        <a:rPr lang="en-US" dirty="0"/>
                        <a:t>Needs adequate time to do job well.</a:t>
                      </a:r>
                    </a:p>
                  </a:txBody>
                  <a:tcPr/>
                </a:tc>
                <a:extLst>
                  <a:ext uri="{0D108BD9-81ED-4DB2-BD59-A6C34878D82A}">
                    <a16:rowId xmlns:a16="http://schemas.microsoft.com/office/drawing/2014/main" val="3838138684"/>
                  </a:ext>
                </a:extLst>
              </a:tr>
            </a:tbl>
          </a:graphicData>
        </a:graphic>
      </p:graphicFrame>
      <p:graphicFrame>
        <p:nvGraphicFramePr>
          <p:cNvPr id="6" name="Content Placeholder 4">
            <a:extLst>
              <a:ext uri="{FF2B5EF4-FFF2-40B4-BE49-F238E27FC236}">
                <a16:creationId xmlns:a16="http://schemas.microsoft.com/office/drawing/2014/main" id="{1BF9078E-A231-594D-88CA-B5AAE5E1AD22}"/>
              </a:ext>
            </a:extLst>
          </p:cNvPr>
          <p:cNvGraphicFramePr>
            <a:graphicFrameLocks/>
          </p:cNvGraphicFramePr>
          <p:nvPr>
            <p:extLst>
              <p:ext uri="{D42A27DB-BD31-4B8C-83A1-F6EECF244321}">
                <p14:modId xmlns:p14="http://schemas.microsoft.com/office/powerpoint/2010/main" val="3064030358"/>
              </p:ext>
            </p:extLst>
          </p:nvPr>
        </p:nvGraphicFramePr>
        <p:xfrm>
          <a:off x="4250952" y="1675449"/>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Scrum Master</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Leads and coaches development team.</a:t>
                      </a:r>
                    </a:p>
                    <a:p>
                      <a:pPr marL="285750" indent="-285750">
                        <a:buFont typeface="Arial" panose="020B0604020202020204" pitchFamily="34" charset="0"/>
                        <a:buChar char="•"/>
                      </a:pPr>
                      <a:r>
                        <a:rPr lang="en-US" dirty="0"/>
                        <a:t>Assures scrum processes followed.</a:t>
                      </a:r>
                    </a:p>
                    <a:p>
                      <a:pPr marL="285750" indent="-285750">
                        <a:buFont typeface="Arial" panose="020B0604020202020204" pitchFamily="34" charset="0"/>
                        <a:buChar char="•"/>
                      </a:pPr>
                      <a:r>
                        <a:rPr lang="en-US" dirty="0"/>
                        <a:t>Needs good Scrum knowledge and discipline.</a:t>
                      </a:r>
                    </a:p>
                    <a:p>
                      <a:pPr marL="285750" indent="-285750">
                        <a:buFont typeface="Arial" panose="020B0604020202020204" pitchFamily="34" charset="0"/>
                        <a:buChar char="•"/>
                      </a:pPr>
                      <a:r>
                        <a:rPr lang="en-US" dirty="0"/>
                        <a:t>Can be a developer if sufficient time.</a:t>
                      </a:r>
                    </a:p>
                  </a:txBody>
                  <a:tcPr/>
                </a:tc>
                <a:extLst>
                  <a:ext uri="{0D108BD9-81ED-4DB2-BD59-A6C34878D82A}">
                    <a16:rowId xmlns:a16="http://schemas.microsoft.com/office/drawing/2014/main" val="3838138684"/>
                  </a:ext>
                </a:extLst>
              </a:tr>
            </a:tbl>
          </a:graphicData>
        </a:graphic>
      </p:graphicFrame>
      <p:graphicFrame>
        <p:nvGraphicFramePr>
          <p:cNvPr id="7" name="Content Placeholder 4">
            <a:extLst>
              <a:ext uri="{FF2B5EF4-FFF2-40B4-BE49-F238E27FC236}">
                <a16:creationId xmlns:a16="http://schemas.microsoft.com/office/drawing/2014/main" id="{31ED302F-29E1-9D43-9FD2-6CD65A91DB9C}"/>
              </a:ext>
            </a:extLst>
          </p:cNvPr>
          <p:cNvGraphicFramePr>
            <a:graphicFrameLocks/>
          </p:cNvGraphicFramePr>
          <p:nvPr>
            <p:extLst>
              <p:ext uri="{D42A27DB-BD31-4B8C-83A1-F6EECF244321}">
                <p14:modId xmlns:p14="http://schemas.microsoft.com/office/powerpoint/2010/main" val="2151472297"/>
              </p:ext>
            </p:extLst>
          </p:nvPr>
        </p:nvGraphicFramePr>
        <p:xfrm>
          <a:off x="7804474" y="1675448"/>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Development Team</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Cross-functional group of 3 – 9 that develops product. </a:t>
                      </a:r>
                    </a:p>
                    <a:p>
                      <a:pPr marL="285750" indent="-285750">
                        <a:buFont typeface="Arial" panose="020B0604020202020204" pitchFamily="34" charset="0"/>
                        <a:buChar char="•"/>
                      </a:pPr>
                      <a:r>
                        <a:rPr lang="en-US" dirty="0"/>
                        <a:t>Completes all work necessary to be done-done.</a:t>
                      </a:r>
                    </a:p>
                    <a:p>
                      <a:pPr marL="285750" indent="-285750">
                        <a:buFont typeface="Arial" panose="020B0604020202020204" pitchFamily="34" charset="0"/>
                        <a:buChar char="•"/>
                      </a:pPr>
                      <a:r>
                        <a:rPr lang="en-US" dirty="0"/>
                        <a:t>Collectively need design, development, testing, documentation skills.</a:t>
                      </a:r>
                    </a:p>
                    <a:p>
                      <a:pPr marL="285750" indent="-285750">
                        <a:buFont typeface="Arial" panose="020B0604020202020204" pitchFamily="34" charset="0"/>
                        <a:buChar char="•"/>
                      </a:pPr>
                      <a:r>
                        <a:rPr lang="en-US" dirty="0"/>
                        <a:t>Works in collaboration with product owner, scrum master.</a:t>
                      </a:r>
                    </a:p>
                  </a:txBody>
                  <a:tcPr/>
                </a:tc>
                <a:extLst>
                  <a:ext uri="{0D108BD9-81ED-4DB2-BD59-A6C34878D82A}">
                    <a16:rowId xmlns:a16="http://schemas.microsoft.com/office/drawing/2014/main" val="3838138684"/>
                  </a:ext>
                </a:extLst>
              </a:tr>
            </a:tbl>
          </a:graphicData>
        </a:graphic>
      </p:graphicFrame>
    </p:spTree>
    <p:extLst>
      <p:ext uri="{BB962C8B-B14F-4D97-AF65-F5344CB8AC3E}">
        <p14:creationId xmlns:p14="http://schemas.microsoft.com/office/powerpoint/2010/main" val="13677438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C91B1F-F35F-AD4E-9C87-2DD81F94925D}"/>
              </a:ext>
            </a:extLst>
          </p:cNvPr>
          <p:cNvSpPr/>
          <p:nvPr/>
        </p:nvSpPr>
        <p:spPr>
          <a:xfrm>
            <a:off x="11251580" y="3157527"/>
            <a:ext cx="937245" cy="1220765"/>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Repeat</a:t>
            </a:r>
          </a:p>
        </p:txBody>
      </p:sp>
      <p:sp>
        <p:nvSpPr>
          <p:cNvPr id="15" name="Notched Right Arrow 14">
            <a:extLst>
              <a:ext uri="{FF2B5EF4-FFF2-40B4-BE49-F238E27FC236}">
                <a16:creationId xmlns:a16="http://schemas.microsoft.com/office/drawing/2014/main" id="{5554CB6F-5C93-AD4B-872C-93D42CDE5F35}"/>
              </a:ext>
            </a:extLst>
          </p:cNvPr>
          <p:cNvSpPr/>
          <p:nvPr/>
        </p:nvSpPr>
        <p:spPr>
          <a:xfrm>
            <a:off x="9232763" y="3227211"/>
            <a:ext cx="2077989"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Retrospective</a:t>
            </a:r>
          </a:p>
        </p:txBody>
      </p:sp>
      <p:sp>
        <p:nvSpPr>
          <p:cNvPr id="11" name="Notched Right Arrow 10">
            <a:extLst>
              <a:ext uri="{FF2B5EF4-FFF2-40B4-BE49-F238E27FC236}">
                <a16:creationId xmlns:a16="http://schemas.microsoft.com/office/drawing/2014/main" id="{116B00C3-16F5-CB4C-A433-B456B6DDEED3}"/>
              </a:ext>
            </a:extLst>
          </p:cNvPr>
          <p:cNvSpPr/>
          <p:nvPr/>
        </p:nvSpPr>
        <p:spPr>
          <a:xfrm>
            <a:off x="4278612" y="3227211"/>
            <a:ext cx="2650271"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1 – 3 weeks</a:t>
            </a:r>
          </a:p>
        </p:txBody>
      </p:sp>
      <p:sp>
        <p:nvSpPr>
          <p:cNvPr id="6" name="Notched Right Arrow 5">
            <a:extLst>
              <a:ext uri="{FF2B5EF4-FFF2-40B4-BE49-F238E27FC236}">
                <a16:creationId xmlns:a16="http://schemas.microsoft.com/office/drawing/2014/main" id="{8D99734D-51AB-9D42-9214-59E2A8C66A3B}"/>
              </a:ext>
            </a:extLst>
          </p:cNvPr>
          <p:cNvSpPr/>
          <p:nvPr/>
        </p:nvSpPr>
        <p:spPr>
          <a:xfrm>
            <a:off x="1412117" y="3266218"/>
            <a:ext cx="1535850"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Planning</a:t>
            </a:r>
          </a:p>
        </p:txBody>
      </p:sp>
      <p:sp>
        <p:nvSpPr>
          <p:cNvPr id="2" name="Title 1">
            <a:extLst>
              <a:ext uri="{FF2B5EF4-FFF2-40B4-BE49-F238E27FC236}">
                <a16:creationId xmlns:a16="http://schemas.microsoft.com/office/drawing/2014/main" id="{4188837C-AFA0-DD4D-A558-71240D71614D}"/>
              </a:ext>
            </a:extLst>
          </p:cNvPr>
          <p:cNvSpPr>
            <a:spLocks noGrp="1"/>
          </p:cNvSpPr>
          <p:nvPr>
            <p:ph type="title"/>
          </p:nvPr>
        </p:nvSpPr>
        <p:spPr>
          <a:xfrm>
            <a:off x="243096" y="193226"/>
            <a:ext cx="11372473" cy="510909"/>
          </a:xfrm>
        </p:spPr>
        <p:txBody>
          <a:bodyPr/>
          <a:lstStyle/>
          <a:p>
            <a:r>
              <a:rPr lang="en-US" dirty="0"/>
              <a:t>A Bit about Scrum: Process</a:t>
            </a:r>
          </a:p>
        </p:txBody>
      </p:sp>
      <p:graphicFrame>
        <p:nvGraphicFramePr>
          <p:cNvPr id="5" name="Content Placeholder 4">
            <a:extLst>
              <a:ext uri="{FF2B5EF4-FFF2-40B4-BE49-F238E27FC236}">
                <a16:creationId xmlns:a16="http://schemas.microsoft.com/office/drawing/2014/main" id="{AFC29F5D-EE4C-4E43-8D49-CE8DAEFCACE1}"/>
              </a:ext>
            </a:extLst>
          </p:cNvPr>
          <p:cNvGraphicFramePr>
            <a:graphicFrameLocks/>
          </p:cNvGraphicFramePr>
          <p:nvPr>
            <p:extLst>
              <p:ext uri="{D42A27DB-BD31-4B8C-83A1-F6EECF244321}">
                <p14:modId xmlns:p14="http://schemas.microsoft.com/office/powerpoint/2010/main" val="2883374100"/>
              </p:ext>
            </p:extLst>
          </p:nvPr>
        </p:nvGraphicFramePr>
        <p:xfrm>
          <a:off x="59170" y="3032359"/>
          <a:ext cx="1651306" cy="1832635"/>
        </p:xfrm>
        <a:graphic>
          <a:graphicData uri="http://schemas.openxmlformats.org/drawingml/2006/table">
            <a:tbl>
              <a:tblPr firstRow="1" bandRow="1">
                <a:tableStyleId>{5C22544A-7EE6-4342-B048-85BDC9FD1C3A}</a:tableStyleId>
              </a:tblPr>
              <a:tblGrid>
                <a:gridCol w="1651306">
                  <a:extLst>
                    <a:ext uri="{9D8B030D-6E8A-4147-A177-3AD203B41FA5}">
                      <a16:colId xmlns:a16="http://schemas.microsoft.com/office/drawing/2014/main" val="3557367793"/>
                    </a:ext>
                  </a:extLst>
                </a:gridCol>
              </a:tblGrid>
              <a:tr h="369468">
                <a:tc>
                  <a:txBody>
                    <a:bodyPr/>
                    <a:lstStyle/>
                    <a:p>
                      <a:pPr algn="ctr"/>
                      <a:r>
                        <a:rPr lang="en-US" dirty="0"/>
                        <a:t>Product Backlog</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Prioritized requirements, features of the product</a:t>
                      </a:r>
                    </a:p>
                  </a:txBody>
                  <a:tcPr/>
                </a:tc>
                <a:extLst>
                  <a:ext uri="{0D108BD9-81ED-4DB2-BD59-A6C34878D82A}">
                    <a16:rowId xmlns:a16="http://schemas.microsoft.com/office/drawing/2014/main" val="3838138684"/>
                  </a:ext>
                </a:extLst>
              </a:tr>
            </a:tbl>
          </a:graphicData>
        </a:graphic>
      </p:graphicFrame>
      <p:graphicFrame>
        <p:nvGraphicFramePr>
          <p:cNvPr id="7" name="Content Placeholder 4">
            <a:extLst>
              <a:ext uri="{FF2B5EF4-FFF2-40B4-BE49-F238E27FC236}">
                <a16:creationId xmlns:a16="http://schemas.microsoft.com/office/drawing/2014/main" id="{6086A849-91B1-174A-A0CA-30B1F06EE40B}"/>
              </a:ext>
            </a:extLst>
          </p:cNvPr>
          <p:cNvGraphicFramePr>
            <a:graphicFrameLocks/>
          </p:cNvGraphicFramePr>
          <p:nvPr>
            <p:extLst>
              <p:ext uri="{D42A27DB-BD31-4B8C-83A1-F6EECF244321}">
                <p14:modId xmlns:p14="http://schemas.microsoft.com/office/powerpoint/2010/main" val="1003984237"/>
              </p:ext>
            </p:extLst>
          </p:nvPr>
        </p:nvGraphicFramePr>
        <p:xfrm>
          <a:off x="2959118" y="3032358"/>
          <a:ext cx="1629008" cy="1832635"/>
        </p:xfrm>
        <a:graphic>
          <a:graphicData uri="http://schemas.openxmlformats.org/drawingml/2006/table">
            <a:tbl>
              <a:tblPr firstRow="1" bandRow="1">
                <a:tableStyleId>{5C22544A-7EE6-4342-B048-85BDC9FD1C3A}</a:tableStyleId>
              </a:tblPr>
              <a:tblGrid>
                <a:gridCol w="1629008">
                  <a:extLst>
                    <a:ext uri="{9D8B030D-6E8A-4147-A177-3AD203B41FA5}">
                      <a16:colId xmlns:a16="http://schemas.microsoft.com/office/drawing/2014/main" val="3557367793"/>
                    </a:ext>
                  </a:extLst>
                </a:gridCol>
              </a:tblGrid>
              <a:tr h="369468">
                <a:tc>
                  <a:txBody>
                    <a:bodyPr/>
                    <a:lstStyle/>
                    <a:p>
                      <a:pPr algn="ctr"/>
                      <a:r>
                        <a:rPr lang="en-US" dirty="0"/>
                        <a:t>Sprint Backlog</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Enough work for sprint; integral capabilities</a:t>
                      </a:r>
                    </a:p>
                  </a:txBody>
                  <a:tcPr/>
                </a:tc>
                <a:extLst>
                  <a:ext uri="{0D108BD9-81ED-4DB2-BD59-A6C34878D82A}">
                    <a16:rowId xmlns:a16="http://schemas.microsoft.com/office/drawing/2014/main" val="3838138684"/>
                  </a:ext>
                </a:extLst>
              </a:tr>
            </a:tbl>
          </a:graphicData>
        </a:graphic>
      </p:graphicFrame>
      <p:sp>
        <p:nvSpPr>
          <p:cNvPr id="9" name="Circular Arrow 8">
            <a:extLst>
              <a:ext uri="{FF2B5EF4-FFF2-40B4-BE49-F238E27FC236}">
                <a16:creationId xmlns:a16="http://schemas.microsoft.com/office/drawing/2014/main" id="{0A1CDFE9-1515-6E43-B30D-4E286DF8F2A0}"/>
              </a:ext>
            </a:extLst>
          </p:cNvPr>
          <p:cNvSpPr/>
          <p:nvPr/>
        </p:nvSpPr>
        <p:spPr>
          <a:xfrm>
            <a:off x="4377482" y="1393962"/>
            <a:ext cx="2569059" cy="2191585"/>
          </a:xfrm>
          <a:prstGeom prst="circularArrow">
            <a:avLst>
              <a:gd name="adj1" fmla="val 16947"/>
              <a:gd name="adj2" fmla="val 1010363"/>
              <a:gd name="adj3" fmla="val 8964256"/>
              <a:gd name="adj4" fmla="val 10800000"/>
              <a:gd name="adj5" fmla="val 16035"/>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Daily scrum</a:t>
            </a:r>
          </a:p>
        </p:txBody>
      </p:sp>
      <p:sp>
        <p:nvSpPr>
          <p:cNvPr id="10" name="Notched Right Arrow 9">
            <a:extLst>
              <a:ext uri="{FF2B5EF4-FFF2-40B4-BE49-F238E27FC236}">
                <a16:creationId xmlns:a16="http://schemas.microsoft.com/office/drawing/2014/main" id="{80C7411D-685E-964A-B70B-C2A67344CE2E}"/>
              </a:ext>
            </a:extLst>
          </p:cNvPr>
          <p:cNvSpPr/>
          <p:nvPr/>
        </p:nvSpPr>
        <p:spPr>
          <a:xfrm>
            <a:off x="6673699" y="3227211"/>
            <a:ext cx="1385682"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Review</a:t>
            </a:r>
          </a:p>
        </p:txBody>
      </p:sp>
      <p:graphicFrame>
        <p:nvGraphicFramePr>
          <p:cNvPr id="13" name="Content Placeholder 4">
            <a:extLst>
              <a:ext uri="{FF2B5EF4-FFF2-40B4-BE49-F238E27FC236}">
                <a16:creationId xmlns:a16="http://schemas.microsoft.com/office/drawing/2014/main" id="{CBC7826A-438B-9247-BBC7-2244F4610D43}"/>
              </a:ext>
            </a:extLst>
          </p:cNvPr>
          <p:cNvGraphicFramePr>
            <a:graphicFrameLocks/>
          </p:cNvGraphicFramePr>
          <p:nvPr>
            <p:extLst>
              <p:ext uri="{D42A27DB-BD31-4B8C-83A1-F6EECF244321}">
                <p14:modId xmlns:p14="http://schemas.microsoft.com/office/powerpoint/2010/main" val="701131781"/>
              </p:ext>
            </p:extLst>
          </p:nvPr>
        </p:nvGraphicFramePr>
        <p:xfrm>
          <a:off x="8048230" y="2986899"/>
          <a:ext cx="1492406" cy="1562023"/>
        </p:xfrm>
        <a:graphic>
          <a:graphicData uri="http://schemas.openxmlformats.org/drawingml/2006/table">
            <a:tbl>
              <a:tblPr firstRow="1" bandRow="1">
                <a:tableStyleId>{5C22544A-7EE6-4342-B048-85BDC9FD1C3A}</a:tableStyleId>
              </a:tblPr>
              <a:tblGrid>
                <a:gridCol w="1492406">
                  <a:extLst>
                    <a:ext uri="{9D8B030D-6E8A-4147-A177-3AD203B41FA5}">
                      <a16:colId xmlns:a16="http://schemas.microsoft.com/office/drawing/2014/main" val="3557367793"/>
                    </a:ext>
                  </a:extLst>
                </a:gridCol>
              </a:tblGrid>
              <a:tr h="369468">
                <a:tc>
                  <a:txBody>
                    <a:bodyPr/>
                    <a:lstStyle/>
                    <a:p>
                      <a:pPr algn="ctr"/>
                      <a:r>
                        <a:rPr lang="en-US" dirty="0"/>
                        <a:t>Increment</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Product with new working features.</a:t>
                      </a:r>
                    </a:p>
                  </a:txBody>
                  <a:tcPr/>
                </a:tc>
                <a:extLst>
                  <a:ext uri="{0D108BD9-81ED-4DB2-BD59-A6C34878D82A}">
                    <a16:rowId xmlns:a16="http://schemas.microsoft.com/office/drawing/2014/main" val="3838138684"/>
                  </a:ext>
                </a:extLst>
              </a:tr>
            </a:tbl>
          </a:graphicData>
        </a:graphic>
      </p:graphicFrame>
      <p:sp>
        <p:nvSpPr>
          <p:cNvPr id="19" name="Rectangular Callout 18">
            <a:extLst>
              <a:ext uri="{FF2B5EF4-FFF2-40B4-BE49-F238E27FC236}">
                <a16:creationId xmlns:a16="http://schemas.microsoft.com/office/drawing/2014/main" id="{863EA729-AA6E-6A44-88BD-3456E5FAEADF}"/>
              </a:ext>
            </a:extLst>
          </p:cNvPr>
          <p:cNvSpPr/>
          <p:nvPr/>
        </p:nvSpPr>
        <p:spPr>
          <a:xfrm>
            <a:off x="6673699" y="624499"/>
            <a:ext cx="4067053" cy="1393902"/>
          </a:xfrm>
          <a:prstGeom prst="wedgeRectCallout">
            <a:avLst>
              <a:gd name="adj1" fmla="val -57707"/>
              <a:gd name="adj2" fmla="val 80425"/>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b="1" dirty="0">
                <a:solidFill>
                  <a:schemeClr val="tx1"/>
                </a:solidFill>
                <a:uFillTx/>
              </a:rPr>
              <a:t>15-min standup</a:t>
            </a:r>
          </a:p>
          <a:p>
            <a:pPr marL="0" indent="0">
              <a:buFont typeface="Arial" panose="020B0604020202020204" pitchFamily="34" charset="0"/>
              <a:buNone/>
            </a:pPr>
            <a:r>
              <a:rPr lang="en-US" dirty="0">
                <a:solidFill>
                  <a:schemeClr val="tx1"/>
                </a:solidFill>
              </a:rPr>
              <a:t>What did you do yesterday?</a:t>
            </a:r>
          </a:p>
          <a:p>
            <a:pPr marL="0" indent="0">
              <a:buFont typeface="Arial" panose="020B0604020202020204" pitchFamily="34" charset="0"/>
              <a:buNone/>
            </a:pPr>
            <a:r>
              <a:rPr lang="en-US" dirty="0">
                <a:solidFill>
                  <a:schemeClr val="tx1"/>
                </a:solidFill>
              </a:rPr>
              <a:t>What will you do today?</a:t>
            </a:r>
          </a:p>
          <a:p>
            <a:pPr marL="0" indent="0">
              <a:buFont typeface="Arial" panose="020B0604020202020204" pitchFamily="34" charset="0"/>
              <a:buNone/>
            </a:pPr>
            <a:r>
              <a:rPr lang="en-US" dirty="0">
                <a:solidFill>
                  <a:schemeClr val="tx1"/>
                </a:solidFill>
              </a:rPr>
              <a:t>What is blocking progress?</a:t>
            </a:r>
            <a:endParaRPr lang="en-US" dirty="0">
              <a:solidFill>
                <a:schemeClr val="tx1"/>
              </a:solidFill>
              <a:uFillTx/>
            </a:endParaRPr>
          </a:p>
        </p:txBody>
      </p:sp>
      <p:sp>
        <p:nvSpPr>
          <p:cNvPr id="20" name="Rectangle 19">
            <a:extLst>
              <a:ext uri="{FF2B5EF4-FFF2-40B4-BE49-F238E27FC236}">
                <a16:creationId xmlns:a16="http://schemas.microsoft.com/office/drawing/2014/main" id="{2CB12FC6-5356-3D44-8849-9E5281891D22}"/>
              </a:ext>
            </a:extLst>
          </p:cNvPr>
          <p:cNvSpPr/>
          <p:nvPr/>
        </p:nvSpPr>
        <p:spPr>
          <a:xfrm>
            <a:off x="302570" y="5408422"/>
            <a:ext cx="2219093" cy="914400"/>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nSpc>
                <a:spcPct val="90000"/>
              </a:lnSpc>
            </a:pPr>
            <a:r>
              <a:rPr lang="en-US" dirty="0">
                <a:solidFill>
                  <a:schemeClr val="tx1"/>
                </a:solidFill>
                <a:uFillTx/>
              </a:rPr>
              <a:t>* Sprint planning</a:t>
            </a:r>
            <a:br>
              <a:rPr lang="en-US" dirty="0">
                <a:solidFill>
                  <a:schemeClr val="tx1"/>
                </a:solidFill>
                <a:uFillTx/>
              </a:rPr>
            </a:br>
            <a:r>
              <a:rPr lang="en-US" dirty="0">
                <a:solidFill>
                  <a:schemeClr val="tx1"/>
                </a:solidFill>
                <a:uFillTx/>
              </a:rPr>
              <a:t>  happens during</a:t>
            </a:r>
            <a:br>
              <a:rPr lang="en-US" dirty="0">
                <a:solidFill>
                  <a:schemeClr val="tx1"/>
                </a:solidFill>
                <a:uFillTx/>
              </a:rPr>
            </a:br>
            <a:r>
              <a:rPr lang="en-US" dirty="0">
                <a:solidFill>
                  <a:schemeClr val="tx1"/>
                </a:solidFill>
                <a:uFillTx/>
              </a:rPr>
              <a:t>  previous sprint</a:t>
            </a:r>
          </a:p>
        </p:txBody>
      </p:sp>
    </p:spTree>
    <p:extLst>
      <p:ext uri="{BB962C8B-B14F-4D97-AF65-F5344CB8AC3E}">
        <p14:creationId xmlns:p14="http://schemas.microsoft.com/office/powerpoint/2010/main" val="13420602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Summary</a:t>
            </a:r>
          </a:p>
        </p:txBody>
      </p:sp>
      <p:sp>
        <p:nvSpPr>
          <p:cNvPr id="6" name="Content Placeholder 5">
            <a:extLst>
              <a:ext uri="{FF2B5EF4-FFF2-40B4-BE49-F238E27FC236}">
                <a16:creationId xmlns:a16="http://schemas.microsoft.com/office/drawing/2014/main" id="{4F3A2D16-47C9-E094-B09A-2BE3BA3F0733}"/>
              </a:ext>
            </a:extLst>
          </p:cNvPr>
          <p:cNvSpPr>
            <a:spLocks noGrp="1"/>
          </p:cNvSpPr>
          <p:nvPr>
            <p:ph idx="1"/>
          </p:nvPr>
        </p:nvSpPr>
        <p:spPr/>
        <p:txBody>
          <a:bodyPr/>
          <a:lstStyle/>
          <a:p>
            <a:r>
              <a:rPr lang="en-US" dirty="0"/>
              <a:t>Agile is an approach to software development, not a methodology</a:t>
            </a:r>
          </a:p>
          <a:p>
            <a:r>
              <a:rPr lang="en-US" dirty="0"/>
              <a:t>Popular frameworks for Agile</a:t>
            </a:r>
          </a:p>
          <a:p>
            <a:pPr lvl="1"/>
            <a:r>
              <a:rPr lang="en-US" dirty="0"/>
              <a:t>Kanban</a:t>
            </a:r>
          </a:p>
          <a:p>
            <a:pPr lvl="1"/>
            <a:r>
              <a:rPr lang="en-US" dirty="0"/>
              <a:t>Scrum</a:t>
            </a:r>
          </a:p>
          <a:p>
            <a:r>
              <a:rPr lang="en-US" dirty="0"/>
              <a:t>Many tools are now available</a:t>
            </a:r>
          </a:p>
          <a:p>
            <a:pPr lvl="1"/>
            <a:r>
              <a:rPr lang="en-US" dirty="0"/>
              <a:t>Many free and commercially available</a:t>
            </a:r>
          </a:p>
          <a:p>
            <a:pPr lvl="1"/>
            <a:r>
              <a:rPr lang="en-US" dirty="0"/>
              <a:t>GitHub, GitLab, JIRA, Trello, etc.</a:t>
            </a:r>
          </a:p>
        </p:txBody>
      </p:sp>
    </p:spTree>
    <p:extLst>
      <p:ext uri="{BB962C8B-B14F-4D97-AF65-F5344CB8AC3E}">
        <p14:creationId xmlns:p14="http://schemas.microsoft.com/office/powerpoint/2010/main" val="1232564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464" y="263925"/>
            <a:ext cx="11372473" cy="510909"/>
          </a:xfrm>
        </p:spPr>
        <p:txBody>
          <a:bodyPr/>
          <a:lstStyle/>
          <a:p>
            <a:r>
              <a:rPr lang="en-US" dirty="0">
                <a:uFillTx/>
              </a:rPr>
              <a:t>Other Resources</a:t>
            </a:r>
          </a:p>
        </p:txBody>
      </p:sp>
      <p:sp>
        <p:nvSpPr>
          <p:cNvPr id="3" name="Content Placeholder 2"/>
          <p:cNvSpPr>
            <a:spLocks noGrp="1"/>
          </p:cNvSpPr>
          <p:nvPr>
            <p:ph idx="1"/>
          </p:nvPr>
        </p:nvSpPr>
        <p:spPr>
          <a:xfrm>
            <a:off x="155215" y="1210555"/>
            <a:ext cx="7652569" cy="4047778"/>
          </a:xfrm>
        </p:spPr>
        <p:txBody>
          <a:bodyPr/>
          <a:lstStyle/>
          <a:p>
            <a:r>
              <a:rPr lang="en-US" sz="2000" b="1" dirty="0">
                <a:uFillTx/>
              </a:rPr>
              <a:t>The Agile Samurai: How Agile Masters Deliver Great Software (Pragmatic Programmers), </a:t>
            </a:r>
            <a:r>
              <a:rPr lang="en-US" sz="2000" dirty="0">
                <a:uFillTx/>
              </a:rPr>
              <a:t>Jonathan Rasmusson.  </a:t>
            </a:r>
          </a:p>
          <a:p>
            <a:pPr lvl="1">
              <a:spcBef>
                <a:spcPts val="200"/>
              </a:spcBef>
            </a:pPr>
            <a:r>
              <a:rPr lang="en-US" sz="1800" dirty="0">
                <a:uFillTx/>
                <a:hlinkClick r:id="rId2"/>
              </a:rPr>
              <a:t>http://a.co/eUGIe95</a:t>
            </a:r>
            <a:endParaRPr lang="en-US" sz="1800" dirty="0">
              <a:uFillTx/>
            </a:endParaRPr>
          </a:p>
          <a:p>
            <a:pPr lvl="1">
              <a:spcBef>
                <a:spcPts val="200"/>
              </a:spcBef>
            </a:pPr>
            <a:r>
              <a:rPr lang="en-US" sz="1800" dirty="0">
                <a:uFillTx/>
              </a:rPr>
              <a:t>Excellent, readable book on Agile methodologies.</a:t>
            </a:r>
          </a:p>
          <a:p>
            <a:pPr lvl="1">
              <a:spcBef>
                <a:spcPts val="200"/>
              </a:spcBef>
            </a:pPr>
            <a:r>
              <a:rPr lang="en-US" sz="1800" i="1" dirty="0">
                <a:uFillTx/>
              </a:rPr>
              <a:t>Also available on Audible.</a:t>
            </a:r>
          </a:p>
          <a:p>
            <a:r>
              <a:rPr lang="en-US" sz="2000" b="1" dirty="0">
                <a:uFillTx/>
              </a:rPr>
              <a:t>Code Complete: A Practical Handbook of Software Construction,</a:t>
            </a:r>
            <a:r>
              <a:rPr lang="en-US" sz="2000" dirty="0">
                <a:uFillTx/>
              </a:rPr>
              <a:t> Steve McConnell.</a:t>
            </a:r>
          </a:p>
          <a:p>
            <a:pPr lvl="1">
              <a:spcBef>
                <a:spcPts val="200"/>
              </a:spcBef>
            </a:pPr>
            <a:r>
              <a:rPr lang="en-US" sz="1800" dirty="0">
                <a:uFillTx/>
                <a:hlinkClick r:id="rId3"/>
              </a:rPr>
              <a:t>http://a.co/eEgWvKj</a:t>
            </a:r>
            <a:r>
              <a:rPr lang="en-US" sz="1800" dirty="0">
                <a:uFillTx/>
              </a:rPr>
              <a:t>   </a:t>
            </a:r>
          </a:p>
          <a:p>
            <a:pPr lvl="1">
              <a:spcBef>
                <a:spcPts val="200"/>
              </a:spcBef>
            </a:pPr>
            <a:r>
              <a:rPr lang="en-US" sz="1800" dirty="0">
                <a:uFillTx/>
              </a:rPr>
              <a:t>Great text on software.</a:t>
            </a:r>
          </a:p>
          <a:p>
            <a:pPr lvl="1">
              <a:spcBef>
                <a:spcPts val="200"/>
              </a:spcBef>
            </a:pPr>
            <a:r>
              <a:rPr lang="en-US" sz="1800" i="1" dirty="0">
                <a:uFillTx/>
              </a:rPr>
              <a:t>Construx website has large collection of content.</a:t>
            </a:r>
          </a:p>
          <a:p>
            <a:r>
              <a:rPr lang="en-US" sz="2000" b="1" dirty="0">
                <a:uFillTx/>
              </a:rPr>
              <a:t>More Effective Agile: A Roadmap for Software Leaders, </a:t>
            </a:r>
            <a:r>
              <a:rPr lang="en-US" sz="2000" dirty="0">
                <a:uFillTx/>
              </a:rPr>
              <a:t>Steve McConnell.</a:t>
            </a:r>
          </a:p>
          <a:p>
            <a:pPr lvl="1">
              <a:spcBef>
                <a:spcPts val="200"/>
              </a:spcBef>
            </a:pPr>
            <a:r>
              <a:rPr lang="en-US" sz="1800" dirty="0">
                <a:uFillTx/>
                <a:hlinkClick r:id="rId4"/>
              </a:rPr>
              <a:t>http://a.co/22EPvt6</a:t>
            </a:r>
            <a:endParaRPr lang="en-US" sz="1800" dirty="0">
              <a:uFillTx/>
            </a:endParaRPr>
          </a:p>
          <a:p>
            <a:pPr lvl="1">
              <a:spcBef>
                <a:spcPts val="200"/>
              </a:spcBef>
            </a:pPr>
            <a:r>
              <a:rPr lang="en-US" sz="1800" dirty="0">
                <a:uFillTx/>
              </a:rPr>
              <a:t>New: A realistic view of Agile effectiveness with great advice for project leaders.</a:t>
            </a:r>
          </a:p>
        </p:txBody>
      </p:sp>
      <p:pic>
        <p:nvPicPr>
          <p:cNvPr id="1026" name="Picture 2" descr="https://images-na.ssl-images-amazon.com/images/I/41m2-97wrvL._SX415_BO1,204,203,200_.jpg"/>
          <p:cNvPicPr>
            <a:picLocks noChangeAspect="1" noChangeArrowheads="1"/>
          </p:cNvPicPr>
          <p:nvPr/>
        </p:nvPicPr>
        <p:blipFill>
          <a:blip r:embed="rId5"/>
          <a:srcRect/>
          <a:stretch>
            <a:fillRect/>
          </a:stretch>
        </p:blipFill>
        <p:spPr bwMode="auto">
          <a:xfrm>
            <a:off x="9447740" y="243840"/>
            <a:ext cx="2287829" cy="2743200"/>
          </a:xfrm>
          <a:prstGeom prst="rect">
            <a:avLst/>
          </a:prstGeom>
          <a:noFill/>
          <a:ln>
            <a:solidFill>
              <a:schemeClr val="tx1"/>
            </a:solidFill>
          </a:ln>
          <a:effectLst>
            <a:outerShdw blurRad="50800" dist="38100" dir="2700000" algn="tl" rotWithShape="0">
              <a:srgbClr val="000000">
                <a:alpha val="40000"/>
              </a:srgbClr>
            </a:outerShdw>
          </a:effectLst>
        </p:spPr>
      </p:pic>
      <p:pic>
        <p:nvPicPr>
          <p:cNvPr id="1028" name="Picture 4" descr="https://images-na.ssl-images-amazon.com/images/I/51FUYfErOXL._SX408_BO1,204,203,200_.jpg"/>
          <p:cNvPicPr>
            <a:picLocks noChangeAspect="1" noChangeArrowheads="1"/>
          </p:cNvPicPr>
          <p:nvPr/>
        </p:nvPicPr>
        <p:blipFill>
          <a:blip r:embed="rId6"/>
          <a:srcRect/>
          <a:stretch>
            <a:fillRect/>
          </a:stretch>
        </p:blipFill>
        <p:spPr bwMode="auto">
          <a:xfrm>
            <a:off x="8018329" y="1961966"/>
            <a:ext cx="2249424" cy="2743200"/>
          </a:xfrm>
          <a:prstGeom prst="rect">
            <a:avLst/>
          </a:prstGeom>
          <a:noFill/>
          <a:ln>
            <a:solidFill>
              <a:schemeClr val="tx1"/>
            </a:solidFill>
          </a:ln>
          <a:effectLst>
            <a:outerShdw blurRad="50800" dist="38100" dir="2700000" algn="tl" rotWithShape="0">
              <a:srgbClr val="000000">
                <a:alpha val="40000"/>
              </a:srgbClr>
            </a:outerShdw>
          </a:effectLst>
        </p:spPr>
      </p:pic>
      <p:pic>
        <p:nvPicPr>
          <p:cNvPr id="4" name="Picture 3">
            <a:extLst>
              <a:ext uri="{FF2B5EF4-FFF2-40B4-BE49-F238E27FC236}">
                <a16:creationId xmlns:a16="http://schemas.microsoft.com/office/drawing/2014/main" id="{07A68989-FE78-3943-AEAE-C60E93BCC29F}"/>
              </a:ext>
            </a:extLst>
          </p:cNvPr>
          <p:cNvPicPr>
            <a:picLocks noChangeAspect="1"/>
          </p:cNvPicPr>
          <p:nvPr/>
        </p:nvPicPr>
        <p:blipFill>
          <a:blip r:embed="rId7"/>
          <a:stretch>
            <a:fillRect/>
          </a:stretch>
        </p:blipFill>
        <p:spPr>
          <a:xfrm>
            <a:off x="9868829" y="2992829"/>
            <a:ext cx="1954236" cy="3009765"/>
          </a:xfrm>
          <a:prstGeom prst="rect">
            <a:avLst/>
          </a:prstGeom>
          <a:effectLst>
            <a:outerShdw blurRad="50800" dist="38100" dir="18900000" algn="bl" rotWithShape="0">
              <a:prstClr val="black">
                <a:alpha val="40000"/>
              </a:prst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66B3-A7EF-4937-851F-47BB62B547F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030D910-81CE-4E0B-AB08-7F847797D53C}"/>
              </a:ext>
            </a:extLst>
          </p:cNvPr>
          <p:cNvSpPr>
            <a:spLocks noGrp="1"/>
          </p:cNvSpPr>
          <p:nvPr>
            <p:ph idx="1"/>
          </p:nvPr>
        </p:nvSpPr>
        <p:spPr>
          <a:xfrm>
            <a:off x="365760" y="1250472"/>
            <a:ext cx="11369809" cy="4047778"/>
          </a:xfrm>
        </p:spPr>
        <p:txBody>
          <a:bodyPr/>
          <a:lstStyle/>
          <a:p>
            <a:r>
              <a:rPr lang="en-US" dirty="0"/>
              <a:t>Small Team Models</a:t>
            </a:r>
          </a:p>
          <a:p>
            <a:pPr lvl="1"/>
            <a:r>
              <a:rPr lang="en-US" dirty="0"/>
              <a:t>Composition</a:t>
            </a:r>
          </a:p>
          <a:p>
            <a:pPr lvl="1"/>
            <a:r>
              <a:rPr lang="en-US" dirty="0"/>
              <a:t>Challenges</a:t>
            </a:r>
          </a:p>
          <a:p>
            <a:pPr lvl="1"/>
            <a:r>
              <a:rPr lang="en-US" dirty="0"/>
              <a:t>Team Member Lifecycle</a:t>
            </a:r>
          </a:p>
          <a:p>
            <a:pPr lvl="1"/>
            <a:endParaRPr lang="en-US" dirty="0"/>
          </a:p>
          <a:p>
            <a:r>
              <a:rPr lang="en-US" dirty="0"/>
              <a:t>Agile workflow management for small teams.</a:t>
            </a:r>
          </a:p>
          <a:p>
            <a:r>
              <a:rPr lang="en-US" dirty="0"/>
              <a:t>Intro to terminology and approaches</a:t>
            </a:r>
          </a:p>
          <a:p>
            <a:r>
              <a:rPr lang="en-US" dirty="0"/>
              <a:t>Overview of Kanban</a:t>
            </a:r>
          </a:p>
          <a:p>
            <a:r>
              <a:rPr lang="en-US" dirty="0"/>
              <a:t>Building on Kanban</a:t>
            </a:r>
          </a:p>
          <a:p>
            <a:r>
              <a:rPr lang="en-US" dirty="0"/>
              <a:t>Free tools:  Trello, GitHub, etc.</a:t>
            </a:r>
          </a:p>
        </p:txBody>
      </p:sp>
    </p:spTree>
    <p:extLst>
      <p:ext uri="{BB962C8B-B14F-4D97-AF65-F5344CB8AC3E}">
        <p14:creationId xmlns:p14="http://schemas.microsoft.com/office/powerpoint/2010/main" val="2481024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330132" y="2026525"/>
            <a:ext cx="11858691" cy="914400"/>
          </a:xfrm>
        </p:spPr>
        <p:txBody>
          <a:bodyPr>
            <a:normAutofit/>
          </a:bodyPr>
          <a:lstStyle/>
          <a:p>
            <a:pPr algn="ctr"/>
            <a:r>
              <a:rPr lang="en-US" sz="4000" dirty="0"/>
              <a:t>Small Teams</a:t>
            </a:r>
          </a:p>
        </p:txBody>
      </p:sp>
      <p:sp>
        <p:nvSpPr>
          <p:cNvPr id="7" name="Text Placeholder 6"/>
          <p:cNvSpPr>
            <a:spLocks noGrp="1"/>
          </p:cNvSpPr>
          <p:nvPr>
            <p:ph type="body" idx="4294967295"/>
          </p:nvPr>
        </p:nvSpPr>
        <p:spPr>
          <a:xfrm>
            <a:off x="330133" y="3111336"/>
            <a:ext cx="11858691" cy="593766"/>
          </a:xfrm>
        </p:spPr>
        <p:txBody>
          <a:bodyPr/>
          <a:lstStyle/>
          <a:p>
            <a:pPr marL="0" indent="0" algn="ctr">
              <a:buNone/>
            </a:pPr>
            <a:r>
              <a:rPr lang="en-US" sz="4000" dirty="0"/>
              <a:t>Ideas for managing transitions and steady work.</a:t>
            </a:r>
          </a:p>
        </p:txBody>
      </p:sp>
    </p:spTree>
    <p:extLst>
      <p:ext uri="{BB962C8B-B14F-4D97-AF65-F5344CB8AC3E}">
        <p14:creationId xmlns:p14="http://schemas.microsoft.com/office/powerpoint/2010/main" val="630759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team interaction model</a:t>
            </a:r>
          </a:p>
        </p:txBody>
      </p:sp>
      <p:sp>
        <p:nvSpPr>
          <p:cNvPr id="3" name="Content Placeholder 2"/>
          <p:cNvSpPr>
            <a:spLocks noGrp="1"/>
          </p:cNvSpPr>
          <p:nvPr>
            <p:ph idx="1"/>
          </p:nvPr>
        </p:nvSpPr>
        <p:spPr>
          <a:xfrm>
            <a:off x="261851" y="1229379"/>
            <a:ext cx="7483830" cy="4391608"/>
          </a:xfrm>
        </p:spPr>
        <p:txBody>
          <a:bodyPr>
            <a:normAutofit/>
          </a:bodyPr>
          <a:lstStyle/>
          <a:p>
            <a:r>
              <a:rPr lang="en-US" dirty="0"/>
              <a:t>Team composition:</a:t>
            </a:r>
          </a:p>
          <a:p>
            <a:pPr lvl="1"/>
            <a:r>
              <a:rPr lang="en-US" b="0" dirty="0"/>
              <a:t>Senior staff, faculty: </a:t>
            </a:r>
          </a:p>
          <a:p>
            <a:pPr lvl="2"/>
            <a:r>
              <a:rPr lang="en-US" b="0" dirty="0"/>
              <a:t>Stable presence, in charg</a:t>
            </a:r>
            <a:r>
              <a:rPr lang="en-US" dirty="0"/>
              <a:t>e of science questions, experiments.</a:t>
            </a:r>
          </a:p>
          <a:p>
            <a:pPr lvl="2"/>
            <a:r>
              <a:rPr lang="en-US" b="0" dirty="0"/>
              <a:t>Know the conceptual models well.</a:t>
            </a:r>
          </a:p>
          <a:p>
            <a:pPr lvl="2"/>
            <a:r>
              <a:rPr lang="en-US" b="0" dirty="0"/>
              <a:t>Spend less time writing code, fuzzy on details.</a:t>
            </a:r>
          </a:p>
          <a:p>
            <a:pPr lvl="1"/>
            <a:r>
              <a:rPr lang="en-US" dirty="0"/>
              <a:t>Junior staff, students:</a:t>
            </a:r>
          </a:p>
          <a:p>
            <a:pPr lvl="2"/>
            <a:r>
              <a:rPr lang="en-US" b="0" dirty="0"/>
              <a:t>Transient, dual focus (science results, next position).</a:t>
            </a:r>
          </a:p>
          <a:p>
            <a:pPr lvl="2"/>
            <a:r>
              <a:rPr lang="en-US" dirty="0"/>
              <a:t>Staged experience: New, experienced, departing.</a:t>
            </a:r>
          </a:p>
          <a:p>
            <a:pPr lvl="2"/>
            <a:r>
              <a:rPr lang="en-US" b="0" dirty="0"/>
              <a:t>Learning conceptual models.</a:t>
            </a:r>
          </a:p>
          <a:p>
            <a:pPr lvl="2"/>
            <a:r>
              <a:rPr lang="en-US" b="0" dirty="0"/>
              <a:t>Write most code, know details.</a:t>
            </a:r>
          </a:p>
          <a:p>
            <a:pPr lvl="2"/>
            <a:endParaRPr lang="en-US" b="0" dirty="0"/>
          </a:p>
        </p:txBody>
      </p:sp>
      <p:sp>
        <p:nvSpPr>
          <p:cNvPr id="4" name="Frame 3">
            <a:extLst>
              <a:ext uri="{FF2B5EF4-FFF2-40B4-BE49-F238E27FC236}">
                <a16:creationId xmlns:a16="http://schemas.microsoft.com/office/drawing/2014/main" id="{5F652968-23FE-6B49-B6A3-B1FAC7EEEF4F}"/>
              </a:ext>
            </a:extLst>
          </p:cNvPr>
          <p:cNvSpPr/>
          <p:nvPr/>
        </p:nvSpPr>
        <p:spPr>
          <a:xfrm>
            <a:off x="7949160" y="2047124"/>
            <a:ext cx="3456633" cy="2239586"/>
          </a:xfrm>
          <a:prstGeom prst="frame">
            <a:avLst/>
          </a:prstGeom>
          <a:solidFill>
            <a:schemeClr val="accent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5" name="TextBox 4">
            <a:extLst>
              <a:ext uri="{FF2B5EF4-FFF2-40B4-BE49-F238E27FC236}">
                <a16:creationId xmlns:a16="http://schemas.microsoft.com/office/drawing/2014/main" id="{068E81DA-A251-DC4E-B339-C5EE502B932F}"/>
              </a:ext>
            </a:extLst>
          </p:cNvPr>
          <p:cNvSpPr txBox="1"/>
          <p:nvPr/>
        </p:nvSpPr>
        <p:spPr>
          <a:xfrm>
            <a:off x="8356118" y="2488407"/>
            <a:ext cx="2642716" cy="1338828"/>
          </a:xfrm>
          <a:prstGeom prst="rect">
            <a:avLst/>
          </a:prstGeom>
          <a:noFill/>
        </p:spPr>
        <p:txBody>
          <a:bodyPr wrap="square" rtlCol="0">
            <a:spAutoFit/>
          </a:bodyPr>
          <a:lstStyle/>
          <a:p>
            <a:pPr algn="ctr">
              <a:lnSpc>
                <a:spcPct val="90000"/>
              </a:lnSpc>
            </a:pPr>
            <a:r>
              <a:rPr lang="en-US" dirty="0">
                <a:uFillTx/>
              </a:rPr>
              <a:t>Large teams have additional interaction challenges, and are often composed of smaller sub-teams.</a:t>
            </a:r>
          </a:p>
        </p:txBody>
      </p:sp>
    </p:spTree>
    <p:extLst>
      <p:ext uri="{BB962C8B-B14F-4D97-AF65-F5344CB8AC3E}">
        <p14:creationId xmlns:p14="http://schemas.microsoft.com/office/powerpoint/2010/main" val="3778416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team challenges</a:t>
            </a:r>
          </a:p>
        </p:txBody>
      </p:sp>
      <p:sp>
        <p:nvSpPr>
          <p:cNvPr id="3" name="Content Placeholder 2"/>
          <p:cNvSpPr>
            <a:spLocks noGrp="1"/>
          </p:cNvSpPr>
          <p:nvPr>
            <p:ph idx="1"/>
          </p:nvPr>
        </p:nvSpPr>
        <p:spPr>
          <a:xfrm>
            <a:off x="365760" y="1229379"/>
            <a:ext cx="8712982" cy="4391608"/>
          </a:xfrm>
        </p:spPr>
        <p:txBody>
          <a:bodyPr>
            <a:normAutofit/>
          </a:bodyPr>
          <a:lstStyle/>
          <a:p>
            <a:r>
              <a:rPr lang="en-US" dirty="0"/>
              <a:t>Heavy processes are often neither necessary nor appropriate</a:t>
            </a:r>
          </a:p>
          <a:p>
            <a:pPr lvl="1"/>
            <a:r>
              <a:rPr lang="en-US" dirty="0"/>
              <a:t>Adopt only those processes that add value</a:t>
            </a:r>
          </a:p>
          <a:p>
            <a:r>
              <a:rPr lang="en-US" dirty="0"/>
              <a:t>Ramping up new junior members:</a:t>
            </a:r>
          </a:p>
          <a:p>
            <a:pPr lvl="1"/>
            <a:r>
              <a:rPr lang="en-US" b="0" dirty="0"/>
              <a:t>Background.</a:t>
            </a:r>
          </a:p>
          <a:p>
            <a:pPr lvl="1"/>
            <a:r>
              <a:rPr lang="en-US" dirty="0"/>
              <a:t>Conceptual models.</a:t>
            </a:r>
          </a:p>
          <a:p>
            <a:pPr lvl="1"/>
            <a:r>
              <a:rPr lang="en-US" b="0" dirty="0"/>
              <a:t>Software practices, processes, tools.</a:t>
            </a:r>
          </a:p>
          <a:p>
            <a:r>
              <a:rPr lang="en-US" dirty="0"/>
              <a:t>Preparing for departure of experienced juniors.</a:t>
            </a:r>
          </a:p>
          <a:p>
            <a:pPr lvl="1"/>
            <a:r>
              <a:rPr lang="en-US" b="0" dirty="0"/>
              <a:t>Doing today those things needed for retaining work value.</a:t>
            </a:r>
          </a:p>
          <a:p>
            <a:pPr lvl="1"/>
            <a:r>
              <a:rPr lang="en-US" dirty="0"/>
              <a:t>Managing dual focus.</a:t>
            </a:r>
            <a:endParaRPr lang="en-US" b="0" dirty="0"/>
          </a:p>
        </p:txBody>
      </p:sp>
    </p:spTree>
    <p:extLst>
      <p:ext uri="{BB962C8B-B14F-4D97-AF65-F5344CB8AC3E}">
        <p14:creationId xmlns:p14="http://schemas.microsoft.com/office/powerpoint/2010/main" val="2959038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7" name="Group 26"/>
          <p:cNvGrpSpPr/>
          <p:nvPr/>
        </p:nvGrpSpPr>
        <p:grpSpPr>
          <a:xfrm>
            <a:off x="1385337" y="1383396"/>
            <a:ext cx="8874944" cy="4341547"/>
            <a:chOff x="2035373" y="1754453"/>
            <a:chExt cx="7919214" cy="4341547"/>
          </a:xfrm>
        </p:grpSpPr>
        <p:sp>
          <p:nvSpPr>
            <p:cNvPr id="2" name="Rectangle 1"/>
            <p:cNvSpPr/>
            <p:nvPr/>
          </p:nvSpPr>
          <p:spPr>
            <a:xfrm>
              <a:off x="2466237" y="1754454"/>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Initiation Setup</a:t>
              </a:r>
            </a:p>
            <a:p>
              <a:pPr algn="ctr" defTabSz="685800" fontAlgn="auto">
                <a:spcBef>
                  <a:spcPts val="0"/>
                </a:spcBef>
                <a:spcAft>
                  <a:spcPts val="0"/>
                </a:spcAft>
              </a:pPr>
              <a:endParaRPr lang="en-US" sz="9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Identify project activities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Create initiation checklist</a:t>
              </a:r>
            </a:p>
          </p:txBody>
        </p:sp>
        <p:sp>
          <p:nvSpPr>
            <p:cNvPr id="3" name="Rectangle 2"/>
            <p:cNvSpPr/>
            <p:nvPr/>
          </p:nvSpPr>
          <p:spPr>
            <a:xfrm>
              <a:off x="5202079" y="1758537"/>
              <a:ext cx="1989500"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Ramp Up</a:t>
              </a:r>
            </a:p>
            <a:p>
              <a:pPr algn="ctr" defTabSz="685800" fontAlgn="auto">
                <a:spcBef>
                  <a:spcPts val="0"/>
                </a:spcBef>
                <a:spcAft>
                  <a:spcPts val="0"/>
                </a:spcAft>
              </a:pPr>
              <a:endParaRPr lang="en-US" sz="12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initiation checklist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Initiate project activities</a:t>
              </a:r>
            </a:p>
          </p:txBody>
        </p:sp>
        <p:sp>
          <p:nvSpPr>
            <p:cNvPr id="4" name="Rectangle 3"/>
            <p:cNvSpPr/>
            <p:nvPr/>
          </p:nvSpPr>
          <p:spPr>
            <a:xfrm>
              <a:off x="7965088" y="1754453"/>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1900" dirty="0">
                  <a:solidFill>
                    <a:prstClr val="black"/>
                  </a:solidFill>
                  <a:sym typeface="Helvetica Light" charset="0"/>
                </a:rPr>
                <a:t>Ongoing Planning</a:t>
              </a:r>
            </a:p>
            <a:p>
              <a:pPr algn="ctr" defTabSz="685800" fontAlgn="auto">
                <a:spcBef>
                  <a:spcPts val="0"/>
                </a:spcBef>
                <a:spcAft>
                  <a:spcPts val="0"/>
                </a:spcAft>
              </a:pPr>
              <a:endParaRPr lang="en-US" sz="12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Kanban workflow</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Observe policies</a:t>
              </a:r>
            </a:p>
          </p:txBody>
        </p:sp>
        <p:sp>
          <p:nvSpPr>
            <p:cNvPr id="5" name="Rectangle 4"/>
            <p:cNvSpPr/>
            <p:nvPr/>
          </p:nvSpPr>
          <p:spPr>
            <a:xfrm>
              <a:off x="7965088" y="3399475"/>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Ongoing Work</a:t>
              </a:r>
            </a:p>
            <a:p>
              <a:pPr algn="ctr" defTabSz="685800" fontAlgn="auto">
                <a:spcBef>
                  <a:spcPts val="0"/>
                </a:spcBef>
                <a:spcAft>
                  <a:spcPts val="0"/>
                </a:spcAft>
              </a:pPr>
              <a:endParaRPr lang="en-US" sz="14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Conduct activities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Observe policies</a:t>
              </a:r>
              <a:endParaRPr lang="en-US" sz="1050" i="1" dirty="0">
                <a:solidFill>
                  <a:prstClr val="black"/>
                </a:solidFill>
                <a:sym typeface="Helvetica Light" charset="0"/>
              </a:endParaRPr>
            </a:p>
          </p:txBody>
        </p:sp>
        <p:sp>
          <p:nvSpPr>
            <p:cNvPr id="6" name="Rectangle 5"/>
            <p:cNvSpPr/>
            <p:nvPr/>
          </p:nvSpPr>
          <p:spPr>
            <a:xfrm>
              <a:off x="7951221" y="5020696"/>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Exit Setup</a:t>
              </a:r>
            </a:p>
            <a:p>
              <a:pPr algn="ctr" defTabSz="685800" fontAlgn="auto">
                <a:spcBef>
                  <a:spcPts val="0"/>
                </a:spcBef>
                <a:spcAft>
                  <a:spcPts val="0"/>
                </a:spcAft>
              </a:pPr>
              <a:endParaRPr lang="en-US" sz="16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Identify final deliverables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Create exit checklist</a:t>
              </a:r>
            </a:p>
          </p:txBody>
        </p:sp>
        <p:sp>
          <p:nvSpPr>
            <p:cNvPr id="7" name="Rectangle 6"/>
            <p:cNvSpPr/>
            <p:nvPr/>
          </p:nvSpPr>
          <p:spPr>
            <a:xfrm>
              <a:off x="2466237" y="3382944"/>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Repeat</a:t>
              </a:r>
              <a:br>
                <a:rPr lang="en-US" sz="2000" dirty="0">
                  <a:solidFill>
                    <a:prstClr val="black"/>
                  </a:solidFill>
                  <a:sym typeface="Helvetica Light" charset="0"/>
                </a:rPr>
              </a:br>
              <a:endParaRPr lang="en-US" sz="11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350" i="1" dirty="0">
                  <a:solidFill>
                    <a:prstClr val="black"/>
                  </a:solidFill>
                  <a:sym typeface="Helvetica Light" charset="0"/>
                </a:rPr>
                <a:t>Start process again</a:t>
              </a:r>
            </a:p>
          </p:txBody>
        </p:sp>
        <p:cxnSp>
          <p:nvCxnSpPr>
            <p:cNvPr id="9" name="Straight Arrow Connector 8"/>
            <p:cNvCxnSpPr>
              <a:stCxn id="2" idx="3"/>
              <a:endCxn id="3" idx="1"/>
            </p:cNvCxnSpPr>
            <p:nvPr/>
          </p:nvCxnSpPr>
          <p:spPr>
            <a:xfrm>
              <a:off x="4455735" y="2285435"/>
              <a:ext cx="746344" cy="4083"/>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0" idx="3"/>
            </p:cNvCxnSpPr>
            <p:nvPr/>
          </p:nvCxnSpPr>
          <p:spPr>
            <a:xfrm>
              <a:off x="7204876" y="2285432"/>
              <a:ext cx="746345" cy="4084"/>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455736" y="5547591"/>
              <a:ext cx="746345" cy="8168"/>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9244783" y="2804513"/>
              <a:ext cx="1" cy="58306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433823" y="2822758"/>
              <a:ext cx="1" cy="583062"/>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6" idx="0"/>
            </p:cNvCxnSpPr>
            <p:nvPr/>
          </p:nvCxnSpPr>
          <p:spPr>
            <a:xfrm>
              <a:off x="8945970" y="4461436"/>
              <a:ext cx="1" cy="559261"/>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2442714" y="5005089"/>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Depart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complete</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transferred</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Contribution sustained</a:t>
              </a:r>
            </a:p>
            <a:p>
              <a:pPr marL="214313" indent="-214313" defTabSz="685800" fontAlgn="auto">
                <a:spcBef>
                  <a:spcPts val="0"/>
                </a:spcBef>
                <a:spcAft>
                  <a:spcPts val="0"/>
                </a:spcAft>
                <a:buFont typeface="Arial" charset="0"/>
                <a:buChar char="•"/>
              </a:pPr>
              <a:endParaRPr lang="en-US" sz="1200" i="1" dirty="0">
                <a:solidFill>
                  <a:prstClr val="black"/>
                </a:solidFill>
                <a:sym typeface="Helvetica Light" charset="0"/>
              </a:endParaRPr>
            </a:p>
          </p:txBody>
        </p:sp>
        <p:cxnSp>
          <p:nvCxnSpPr>
            <p:cNvPr id="20" name="Straight Arrow Connector 19"/>
            <p:cNvCxnSpPr/>
            <p:nvPr/>
          </p:nvCxnSpPr>
          <p:spPr>
            <a:xfrm>
              <a:off x="7204876" y="5547591"/>
              <a:ext cx="746345" cy="4084"/>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9" idx="0"/>
            </p:cNvCxnSpPr>
            <p:nvPr/>
          </p:nvCxnSpPr>
          <p:spPr>
            <a:xfrm>
              <a:off x="3433821" y="4454364"/>
              <a:ext cx="3642" cy="550724"/>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011960" y="3243789"/>
              <a:ext cx="2424065" cy="1366958"/>
            </a:xfrm>
            <a:prstGeom prst="rect">
              <a:avLst/>
            </a:prstGeom>
            <a:solidFill>
              <a:schemeClr val="accent5">
                <a:lumMod val="60000"/>
                <a:lumOff val="40000"/>
              </a:schemeClr>
            </a:solidFill>
            <a:ln>
              <a:solidFill>
                <a:schemeClr val="accent5">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lnSpc>
                  <a:spcPct val="80000"/>
                </a:lnSpc>
                <a:spcBef>
                  <a:spcPts val="0"/>
                </a:spcBef>
                <a:spcAft>
                  <a:spcPts val="0"/>
                </a:spcAft>
              </a:pPr>
              <a:r>
                <a:rPr lang="en-US" sz="2400" b="1" dirty="0">
                  <a:solidFill>
                    <a:prstClr val="black"/>
                  </a:solidFill>
                  <a:sym typeface="Helvetica Light" charset="0"/>
                </a:rPr>
                <a:t>Team Member Lifecycle</a:t>
              </a:r>
            </a:p>
            <a:p>
              <a:pPr marL="285750" indent="-285750" defTabSz="685800" fontAlgn="auto">
                <a:spcBef>
                  <a:spcPts val="0"/>
                </a:spcBef>
                <a:spcAft>
                  <a:spcPts val="0"/>
                </a:spcAft>
                <a:buFont typeface="Arial" charset="0"/>
                <a:buChar char="•"/>
              </a:pPr>
              <a:endParaRPr lang="en-US" sz="100" i="1" dirty="0">
                <a:solidFill>
                  <a:prstClr val="black"/>
                </a:solidFill>
                <a:sym typeface="Helvetica Light" charset="0"/>
              </a:endParaRPr>
            </a:p>
            <a:p>
              <a:pPr marL="285750" indent="-285750" defTabSz="685800" fontAlgn="auto">
                <a:lnSpc>
                  <a:spcPct val="90000"/>
                </a:lnSpc>
                <a:spcBef>
                  <a:spcPts val="200"/>
                </a:spcBef>
                <a:spcAft>
                  <a:spcPts val="0"/>
                </a:spcAft>
                <a:buFont typeface="Arial" charset="0"/>
                <a:buChar char="•"/>
              </a:pPr>
              <a:r>
                <a:rPr lang="en-US" sz="1400" i="1" dirty="0">
                  <a:solidFill>
                    <a:prstClr val="black"/>
                  </a:solidFill>
                  <a:sym typeface="Helvetica Light" charset="0"/>
                </a:rPr>
                <a:t>Quick ramp up</a:t>
              </a:r>
            </a:p>
            <a:p>
              <a:pPr marL="285750" indent="-285750" defTabSz="685800" fontAlgn="auto">
                <a:lnSpc>
                  <a:spcPct val="90000"/>
                </a:lnSpc>
                <a:spcBef>
                  <a:spcPts val="0"/>
                </a:spcBef>
                <a:spcAft>
                  <a:spcPts val="0"/>
                </a:spcAft>
                <a:buFont typeface="Arial" charset="0"/>
                <a:buChar char="•"/>
              </a:pPr>
              <a:r>
                <a:rPr lang="en-US" sz="1400" i="1" dirty="0">
                  <a:solidFill>
                    <a:prstClr val="black"/>
                  </a:solidFill>
                  <a:sym typeface="Helvetica Light" charset="0"/>
                </a:rPr>
                <a:t>Disciplined activities</a:t>
              </a:r>
            </a:p>
            <a:p>
              <a:pPr marL="285750" indent="-285750" defTabSz="685800" fontAlgn="auto">
                <a:lnSpc>
                  <a:spcPct val="90000"/>
                </a:lnSpc>
                <a:spcBef>
                  <a:spcPts val="0"/>
                </a:spcBef>
                <a:spcAft>
                  <a:spcPts val="0"/>
                </a:spcAft>
                <a:buFont typeface="Arial" charset="0"/>
                <a:buChar char="•"/>
              </a:pPr>
              <a:r>
                <a:rPr lang="en-US" sz="1400" i="1" dirty="0">
                  <a:solidFill>
                    <a:prstClr val="black"/>
                  </a:solidFill>
                  <a:sym typeface="Helvetica Light" charset="0"/>
                </a:rPr>
                <a:t>Sustained contributions</a:t>
              </a:r>
            </a:p>
          </p:txBody>
        </p:sp>
        <p:sp>
          <p:nvSpPr>
            <p:cNvPr id="28" name="Rectangle 27"/>
            <p:cNvSpPr/>
            <p:nvPr/>
          </p:nvSpPr>
          <p:spPr>
            <a:xfrm>
              <a:off x="5208729" y="5034040"/>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Ramp Down</a:t>
              </a:r>
            </a:p>
            <a:p>
              <a:pPr algn="ctr" defTabSz="685800" fontAlgn="auto">
                <a:spcBef>
                  <a:spcPts val="0"/>
                </a:spcBef>
                <a:spcAft>
                  <a:spcPts val="0"/>
                </a:spcAft>
              </a:pPr>
              <a:endParaRPr lang="en-US" sz="11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exit checklist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Leave project activities</a:t>
              </a:r>
              <a:endParaRPr lang="en-US" sz="1050" i="1" dirty="0">
                <a:solidFill>
                  <a:prstClr val="black"/>
                </a:solidFill>
                <a:sym typeface="Helvetica Light" charset="0"/>
              </a:endParaRPr>
            </a:p>
          </p:txBody>
        </p:sp>
        <p:cxnSp>
          <p:nvCxnSpPr>
            <p:cNvPr id="29" name="Straight Arrow Connector 28"/>
            <p:cNvCxnSpPr/>
            <p:nvPr/>
          </p:nvCxnSpPr>
          <p:spPr>
            <a:xfrm flipH="1" flipV="1">
              <a:off x="8713549" y="2816413"/>
              <a:ext cx="2170" cy="58306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rot="16200000">
              <a:off x="1735776" y="2160927"/>
              <a:ext cx="863998" cy="264803"/>
            </a:xfrm>
            <a:prstGeom prst="rect">
              <a:avLst/>
            </a:prstGeom>
            <a:solidFill>
              <a:schemeClr val="accent5">
                <a:lumMod val="60000"/>
                <a:lumOff val="40000"/>
              </a:schemeClr>
            </a:solidFill>
            <a:ln>
              <a:solidFill>
                <a:schemeClr val="accent5">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1350" dirty="0">
                  <a:solidFill>
                    <a:prstClr val="black"/>
                  </a:solidFill>
                  <a:sym typeface="Helvetica Light" charset="0"/>
                </a:rPr>
                <a:t>Start</a:t>
              </a:r>
              <a:endParaRPr lang="en-US" sz="1350" i="1" dirty="0">
                <a:solidFill>
                  <a:prstClr val="black"/>
                </a:solidFill>
                <a:sym typeface="Helvetica Light" charset="0"/>
              </a:endParaRPr>
            </a:p>
          </p:txBody>
        </p:sp>
        <p:cxnSp>
          <p:nvCxnSpPr>
            <p:cNvPr id="24" name="Straight Arrow Connector 23"/>
            <p:cNvCxnSpPr>
              <a:endCxn id="2" idx="1"/>
            </p:cNvCxnSpPr>
            <p:nvPr/>
          </p:nvCxnSpPr>
          <p:spPr>
            <a:xfrm flipV="1">
              <a:off x="2292300" y="2285434"/>
              <a:ext cx="173937" cy="572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itle 25"/>
          <p:cNvSpPr>
            <a:spLocks noGrp="1"/>
          </p:cNvSpPr>
          <p:nvPr>
            <p:ph type="title"/>
          </p:nvPr>
        </p:nvSpPr>
        <p:spPr>
          <a:xfrm>
            <a:off x="461108" y="322033"/>
            <a:ext cx="9511085" cy="693967"/>
          </a:xfrm>
        </p:spPr>
        <p:txBody>
          <a:bodyPr/>
          <a:lstStyle/>
          <a:p>
            <a:r>
              <a:rPr lang="en-US" b="1" dirty="0">
                <a:latin typeface="Arial" charset="0"/>
                <a:ea typeface="Arial" charset="0"/>
                <a:cs typeface="Arial" charset="0"/>
              </a:rPr>
              <a:t>Research Team Member Lifecycle</a:t>
            </a:r>
          </a:p>
        </p:txBody>
      </p:sp>
    </p:spTree>
    <p:extLst>
      <p:ext uri="{BB962C8B-B14F-4D97-AF65-F5344CB8AC3E}">
        <p14:creationId xmlns:p14="http://schemas.microsoft.com/office/powerpoint/2010/main" val="1569825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Checklists &amp; Policies</a:t>
            </a:r>
          </a:p>
        </p:txBody>
      </p:sp>
      <p:graphicFrame>
        <p:nvGraphicFramePr>
          <p:cNvPr id="6" name="Content Placeholder 5"/>
          <p:cNvGraphicFramePr>
            <a:graphicFrameLocks noGrp="1"/>
          </p:cNvGraphicFramePr>
          <p:nvPr>
            <p:ph sz="quarter" idx="1"/>
          </p:nvPr>
        </p:nvGraphicFramePr>
        <p:xfrm>
          <a:off x="365761" y="1456454"/>
          <a:ext cx="7333347" cy="1112520"/>
        </p:xfrm>
        <a:graphic>
          <a:graphicData uri="http://schemas.openxmlformats.org/drawingml/2006/table">
            <a:tbl>
              <a:tblPr firstRow="1" bandRow="1">
                <a:tableStyleId>{5C22544A-7EE6-4342-B048-85BDC9FD1C3A}</a:tableStyleId>
              </a:tblPr>
              <a:tblGrid>
                <a:gridCol w="2444449">
                  <a:extLst>
                    <a:ext uri="{9D8B030D-6E8A-4147-A177-3AD203B41FA5}">
                      <a16:colId xmlns:a16="http://schemas.microsoft.com/office/drawing/2014/main" val="20000"/>
                    </a:ext>
                  </a:extLst>
                </a:gridCol>
                <a:gridCol w="2444449">
                  <a:extLst>
                    <a:ext uri="{9D8B030D-6E8A-4147-A177-3AD203B41FA5}">
                      <a16:colId xmlns:a16="http://schemas.microsoft.com/office/drawing/2014/main" val="20001"/>
                    </a:ext>
                  </a:extLst>
                </a:gridCol>
                <a:gridCol w="2444449">
                  <a:extLst>
                    <a:ext uri="{9D8B030D-6E8A-4147-A177-3AD203B41FA5}">
                      <a16:colId xmlns:a16="http://schemas.microsoft.com/office/drawing/2014/main" val="20002"/>
                    </a:ext>
                  </a:extLst>
                </a:gridCol>
              </a:tblGrid>
              <a:tr h="370840">
                <a:tc gridSpan="3">
                  <a:txBody>
                    <a:bodyPr/>
                    <a:lstStyle/>
                    <a:p>
                      <a:pPr algn="ctr"/>
                      <a:r>
                        <a:rPr lang="en-US" dirty="0"/>
                        <a:t>Team Member Phase</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lgn="ctr"/>
                      <a:r>
                        <a:rPr lang="en-US" dirty="0"/>
                        <a:t>New Team</a:t>
                      </a:r>
                      <a:r>
                        <a:rPr lang="en-US" baseline="0" dirty="0"/>
                        <a:t> Member</a:t>
                      </a:r>
                      <a:endParaRPr lang="en-US" dirty="0"/>
                    </a:p>
                  </a:txBody>
                  <a:tcPr/>
                </a:tc>
                <a:tc>
                  <a:txBody>
                    <a:bodyPr/>
                    <a:lstStyle/>
                    <a:p>
                      <a:pPr algn="ctr"/>
                      <a:r>
                        <a:rPr lang="en-US" dirty="0"/>
                        <a:t>Steady Contributor</a:t>
                      </a:r>
                    </a:p>
                  </a:txBody>
                  <a:tcPr/>
                </a:tc>
                <a:tc>
                  <a:txBody>
                    <a:bodyPr/>
                    <a:lstStyle/>
                    <a:p>
                      <a:pPr algn="ctr"/>
                      <a:r>
                        <a:rPr lang="en-US" dirty="0"/>
                        <a:t>Departing Member</a:t>
                      </a:r>
                    </a:p>
                  </a:txBody>
                  <a:tcPr/>
                </a:tc>
                <a:extLst>
                  <a:ext uri="{0D108BD9-81ED-4DB2-BD59-A6C34878D82A}">
                    <a16:rowId xmlns:a16="http://schemas.microsoft.com/office/drawing/2014/main" val="10001"/>
                  </a:ext>
                </a:extLst>
              </a:tr>
              <a:tr h="370840">
                <a:tc>
                  <a:txBody>
                    <a:bodyPr/>
                    <a:lstStyle/>
                    <a:p>
                      <a:pPr algn="ctr"/>
                      <a:r>
                        <a:rPr lang="en-US" dirty="0"/>
                        <a:t>Checklist</a:t>
                      </a:r>
                    </a:p>
                  </a:txBody>
                  <a:tcPr/>
                </a:tc>
                <a:tc>
                  <a:txBody>
                    <a:bodyPr/>
                    <a:lstStyle/>
                    <a:p>
                      <a:pPr algn="ctr"/>
                      <a:r>
                        <a:rPr lang="en-US" dirty="0"/>
                        <a:t>Policies</a:t>
                      </a:r>
                    </a:p>
                  </a:txBody>
                  <a:tcPr/>
                </a:tc>
                <a:tc>
                  <a:txBody>
                    <a:bodyPr/>
                    <a:lstStyle/>
                    <a:p>
                      <a:pPr algn="ctr"/>
                      <a:r>
                        <a:rPr lang="en-US" dirty="0"/>
                        <a:t>Checklist</a:t>
                      </a:r>
                    </a:p>
                  </a:txBody>
                  <a:tcPr/>
                </a:tc>
                <a:extLst>
                  <a:ext uri="{0D108BD9-81ED-4DB2-BD59-A6C34878D82A}">
                    <a16:rowId xmlns:a16="http://schemas.microsoft.com/office/drawing/2014/main" val="10002"/>
                  </a:ext>
                </a:extLst>
              </a:tr>
            </a:tbl>
          </a:graphicData>
        </a:graphic>
      </p:graphicFrame>
      <p:sp>
        <p:nvSpPr>
          <p:cNvPr id="7" name="Content Placeholder 2"/>
          <p:cNvSpPr txBox="1">
            <a:spLocks/>
          </p:cNvSpPr>
          <p:nvPr/>
        </p:nvSpPr>
        <p:spPr>
          <a:xfrm>
            <a:off x="365760" y="2763267"/>
            <a:ext cx="7033202" cy="3383280"/>
          </a:xfrm>
          <a:prstGeom prst="rect">
            <a:avLst/>
          </a:prstGeom>
        </p:spPr>
        <p:txBody>
          <a:bodyPr vert="horz">
            <a:normAutofit fontScale="92500" lnSpcReduction="1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Calibri"/>
                <a:ea typeface="+mn-ea"/>
                <a:cs typeface="Calibri"/>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Calibri"/>
                <a:ea typeface="+mn-ea"/>
                <a:cs typeface="Calibri"/>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Calibri"/>
                <a:ea typeface="+mn-ea"/>
                <a:cs typeface="Calibri"/>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Calibri"/>
                <a:ea typeface="+mn-ea"/>
                <a:cs typeface="Calibri"/>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Calibri"/>
                <a:ea typeface="+mn-ea"/>
                <a:cs typeface="Calibri"/>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lang="en-US" dirty="0"/>
              <a:t>New, departing team member checklists:  </a:t>
            </a:r>
          </a:p>
          <a:p>
            <a:pPr lvl="1"/>
            <a:r>
              <a:rPr lang="en-US" dirty="0"/>
              <a:t>Example: Trilinos New Developer Checklist.</a:t>
            </a:r>
          </a:p>
          <a:p>
            <a:pPr lvl="1"/>
            <a:r>
              <a:rPr lang="en-US" dirty="0"/>
              <a:t>Simple – prevents omissions</a:t>
            </a:r>
          </a:p>
          <a:p>
            <a:pPr lvl="1"/>
            <a:r>
              <a:rPr lang="en-US" u="sng" dirty="0">
                <a:hlinkClick r:id="rId3"/>
              </a:rPr>
              <a:t>https://github.com/trilinos/Trilinos/wiki/New-Trilinos-Developers</a:t>
            </a:r>
            <a:endParaRPr lang="en-US" u="sng" dirty="0"/>
          </a:p>
          <a:p>
            <a:r>
              <a:rPr lang="en-US" dirty="0"/>
              <a:t>Steady state: Policy-driven. </a:t>
            </a:r>
          </a:p>
          <a:p>
            <a:pPr lvl="1"/>
            <a:r>
              <a:rPr lang="en-US" dirty="0"/>
              <a:t>Example: xSDK Community policies.</a:t>
            </a:r>
          </a:p>
          <a:p>
            <a:pPr lvl="1"/>
            <a:r>
              <a:rPr lang="en-US" dirty="0">
                <a:hlinkClick r:id="rId4"/>
              </a:rPr>
              <a:t>https://xsdk.info/policies/</a:t>
            </a:r>
            <a:r>
              <a:rPr lang="en-US" dirty="0"/>
              <a:t> </a:t>
            </a:r>
          </a:p>
        </p:txBody>
      </p:sp>
      <p:pic>
        <p:nvPicPr>
          <p:cNvPr id="4" name="Picture 3">
            <a:extLst>
              <a:ext uri="{FF2B5EF4-FFF2-40B4-BE49-F238E27FC236}">
                <a16:creationId xmlns:a16="http://schemas.microsoft.com/office/drawing/2014/main" id="{AD7E06B9-2C65-D745-A01D-B954885E9D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2035" y="1849668"/>
            <a:ext cx="4039125" cy="1767573"/>
          </a:xfrm>
          <a:prstGeom prst="rect">
            <a:avLst/>
          </a:prstGeom>
        </p:spPr>
      </p:pic>
      <p:pic>
        <p:nvPicPr>
          <p:cNvPr id="8" name="Picture 7">
            <a:extLst>
              <a:ext uri="{FF2B5EF4-FFF2-40B4-BE49-F238E27FC236}">
                <a16:creationId xmlns:a16="http://schemas.microsoft.com/office/drawing/2014/main" id="{9BF5B610-4CAE-C346-91C9-A7D89FA375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0160" y="3560333"/>
            <a:ext cx="4039125" cy="2194543"/>
          </a:xfrm>
          <a:prstGeom prst="rect">
            <a:avLst/>
          </a:prstGeom>
        </p:spPr>
      </p:pic>
      <p:sp>
        <p:nvSpPr>
          <p:cNvPr id="9" name="TextBox 8">
            <a:extLst>
              <a:ext uri="{FF2B5EF4-FFF2-40B4-BE49-F238E27FC236}">
                <a16:creationId xmlns:a16="http://schemas.microsoft.com/office/drawing/2014/main" id="{4ADB838F-555A-5943-BDFE-AF1B6104585C}"/>
              </a:ext>
            </a:extLst>
          </p:cNvPr>
          <p:cNvSpPr txBox="1"/>
          <p:nvPr/>
        </p:nvSpPr>
        <p:spPr>
          <a:xfrm>
            <a:off x="8546910" y="1306225"/>
            <a:ext cx="2945624" cy="646331"/>
          </a:xfrm>
          <a:prstGeom prst="rect">
            <a:avLst/>
          </a:prstGeom>
          <a:noFill/>
        </p:spPr>
        <p:txBody>
          <a:bodyPr wrap="square" rtlCol="0">
            <a:spAutoFit/>
          </a:bodyPr>
          <a:lstStyle/>
          <a:p>
            <a:pPr algn="ctr">
              <a:lnSpc>
                <a:spcPct val="90000"/>
              </a:lnSpc>
            </a:pPr>
            <a:r>
              <a:rPr lang="en-US" sz="2000" dirty="0">
                <a:uFillTx/>
              </a:rPr>
              <a:t>New developer checklist snippet</a:t>
            </a:r>
          </a:p>
        </p:txBody>
      </p:sp>
    </p:spTree>
    <p:extLst>
      <p:ext uri="{BB962C8B-B14F-4D97-AF65-F5344CB8AC3E}">
        <p14:creationId xmlns:p14="http://schemas.microsoft.com/office/powerpoint/2010/main" val="3015907280"/>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2630</TotalTime>
  <Words>2871</Words>
  <Application>Microsoft Macintosh PowerPoint</Application>
  <PresentationFormat>Custom</PresentationFormat>
  <Paragraphs>385</Paragraphs>
  <Slides>34</Slides>
  <Notes>17</Notes>
  <HiddenSlides>8</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Arial Black</vt:lpstr>
      <vt:lpstr>Calibri</vt:lpstr>
      <vt:lpstr>Comic Sans MS</vt:lpstr>
      <vt:lpstr>Wingdings</vt:lpstr>
      <vt:lpstr>Wingdings 2</vt:lpstr>
      <vt:lpstr>Presentations (Wide Screen)</vt:lpstr>
      <vt:lpstr>Agile Methodologies</vt:lpstr>
      <vt:lpstr>License, Citation and Acknowledgements</vt:lpstr>
      <vt:lpstr>Outline</vt:lpstr>
      <vt:lpstr>Outline</vt:lpstr>
      <vt:lpstr>Small Teams</vt:lpstr>
      <vt:lpstr>Small team interaction model</vt:lpstr>
      <vt:lpstr>Small team challenges</vt:lpstr>
      <vt:lpstr>Research Team Member Lifecycle</vt:lpstr>
      <vt:lpstr>Checklists &amp; Policies</vt:lpstr>
      <vt:lpstr>Agile Methodologies</vt:lpstr>
      <vt:lpstr>Why Agile?</vt:lpstr>
      <vt:lpstr>What is Agile?</vt:lpstr>
      <vt:lpstr>What is Agile?</vt:lpstr>
      <vt:lpstr>Principles behind the Agile Manifesto</vt:lpstr>
      <vt:lpstr>Principles behind the Agile Manifesto</vt:lpstr>
      <vt:lpstr>Getting Started with Agile</vt:lpstr>
      <vt:lpstr>Basic Kanban</vt:lpstr>
      <vt:lpstr>Kanban principles</vt:lpstr>
      <vt:lpstr>Personal Kanban</vt:lpstr>
      <vt:lpstr>Kanban tools</vt:lpstr>
      <vt:lpstr>Big question: How many tasks?</vt:lpstr>
      <vt:lpstr>Importance of “In Progress” concept for you</vt:lpstr>
      <vt:lpstr>Building on Kanban</vt:lpstr>
      <vt:lpstr>Building on Kanban</vt:lpstr>
      <vt:lpstr>Building on Kanban</vt:lpstr>
      <vt:lpstr>Building on Kanban</vt:lpstr>
      <vt:lpstr>Samples from Collegeville Org: Kanban Board</vt:lpstr>
      <vt:lpstr>Kanban in GitHub (or GitLab)</vt:lpstr>
      <vt:lpstr>Building on Kanban</vt:lpstr>
      <vt:lpstr>What is Scrum?</vt:lpstr>
      <vt:lpstr>A Bit about Scrum: Roles</vt:lpstr>
      <vt:lpstr>A Bit about Scrum: Process</vt:lpstr>
      <vt:lpstr>Summary</vt:lpstr>
      <vt:lpstr>Other 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Microsoft Office User</cp:lastModifiedBy>
  <cp:revision>231</cp:revision>
  <cp:lastPrinted>2017-11-02T18:35:01Z</cp:lastPrinted>
  <dcterms:created xsi:type="dcterms:W3CDTF">2018-11-06T17:28:56Z</dcterms:created>
  <dcterms:modified xsi:type="dcterms:W3CDTF">2022-05-18T23:33:56Z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